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8"/>
  </p:notesMasterIdLst>
  <p:sldIdLst>
    <p:sldId id="256" r:id="rId2"/>
    <p:sldId id="263" r:id="rId3"/>
    <p:sldId id="344" r:id="rId4"/>
    <p:sldId id="330" r:id="rId5"/>
    <p:sldId id="299" r:id="rId6"/>
    <p:sldId id="301" r:id="rId7"/>
    <p:sldId id="264" r:id="rId8"/>
    <p:sldId id="287" r:id="rId9"/>
    <p:sldId id="332" r:id="rId10"/>
    <p:sldId id="345" r:id="rId11"/>
    <p:sldId id="331" r:id="rId12"/>
    <p:sldId id="346" r:id="rId13"/>
    <p:sldId id="347" r:id="rId14"/>
    <p:sldId id="348" r:id="rId15"/>
    <p:sldId id="350" r:id="rId16"/>
    <p:sldId id="353" r:id="rId17"/>
    <p:sldId id="333" r:id="rId18"/>
    <p:sldId id="336" r:id="rId19"/>
    <p:sldId id="334" r:id="rId20"/>
    <p:sldId id="335" r:id="rId21"/>
    <p:sldId id="352" r:id="rId22"/>
    <p:sldId id="341" r:id="rId23"/>
    <p:sldId id="351" r:id="rId24"/>
    <p:sldId id="343" r:id="rId25"/>
    <p:sldId id="337" r:id="rId26"/>
    <p:sldId id="338" r:id="rId27"/>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87"/>
    <p:restoredTop sz="94614"/>
  </p:normalViewPr>
  <p:slideViewPr>
    <p:cSldViewPr>
      <p:cViewPr varScale="1">
        <p:scale>
          <a:sx n="90" d="100"/>
          <a:sy n="90" d="100"/>
        </p:scale>
        <p:origin x="288" y="184"/>
      </p:cViewPr>
      <p:guideLst>
        <p:guide orient="horz" pos="2160"/>
        <p:guide pos="2880"/>
      </p:guideLst>
    </p:cSldViewPr>
  </p:slideViewPr>
  <p:notesTextViewPr>
    <p:cViewPr>
      <p:scale>
        <a:sx n="100" d="100"/>
        <a:sy n="100" d="100"/>
      </p:scale>
      <p:origin x="0" y="0"/>
    </p:cViewPr>
  </p:notesTextViewPr>
  <p:notesViewPr>
    <p:cSldViewPr>
      <p:cViewPr varScale="1">
        <p:scale>
          <a:sx n="70" d="100"/>
          <a:sy n="70" d="100"/>
        </p:scale>
        <p:origin x="356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3024FC0C-432F-024C-98C4-14D05CA1E4C6}" type="datetimeFigureOut">
              <a:rPr lang="en-US" smtClean="0"/>
              <a:t>12/26/22</a:t>
            </a:fld>
            <a:endParaRPr lang="en-US" dirty="0"/>
          </a:p>
        </p:txBody>
      </p:sp>
      <p:sp>
        <p:nvSpPr>
          <p:cNvPr id="4" name="Slide Image Placeholder 3"/>
          <p:cNvSpPr>
            <a:spLocks noGrp="1" noRot="1" noChangeAspect="1"/>
          </p:cNvSpPr>
          <p:nvPr>
            <p:ph type="sldImg" idx="2"/>
          </p:nvPr>
        </p:nvSpPr>
        <p:spPr>
          <a:xfrm>
            <a:off x="1438275" y="1173163"/>
            <a:ext cx="4222750"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D6C3428F-6FF0-EC4B-8CCC-59918850A8B4}" type="slidenum">
              <a:rPr lang="en-US" smtClean="0"/>
              <a:t>‹#›</a:t>
            </a:fld>
            <a:endParaRPr lang="en-US" dirty="0"/>
          </a:p>
        </p:txBody>
      </p:sp>
    </p:spTree>
    <p:extLst>
      <p:ext uri="{BB962C8B-B14F-4D97-AF65-F5344CB8AC3E}">
        <p14:creationId xmlns:p14="http://schemas.microsoft.com/office/powerpoint/2010/main" val="1717912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a:t>
            </a:fld>
            <a:endParaRPr lang="en-US" dirty="0"/>
          </a:p>
        </p:txBody>
      </p:sp>
    </p:spTree>
    <p:extLst>
      <p:ext uri="{BB962C8B-B14F-4D97-AF65-F5344CB8AC3E}">
        <p14:creationId xmlns:p14="http://schemas.microsoft.com/office/powerpoint/2010/main" val="3826044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10</a:t>
            </a:fld>
            <a:endParaRPr lang="en-US" dirty="0"/>
          </a:p>
        </p:txBody>
      </p:sp>
    </p:spTree>
    <p:extLst>
      <p:ext uri="{BB962C8B-B14F-4D97-AF65-F5344CB8AC3E}">
        <p14:creationId xmlns:p14="http://schemas.microsoft.com/office/powerpoint/2010/main" val="9530561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11</a:t>
            </a:fld>
            <a:endParaRPr lang="en-US" dirty="0"/>
          </a:p>
        </p:txBody>
      </p:sp>
    </p:spTree>
    <p:extLst>
      <p:ext uri="{BB962C8B-B14F-4D97-AF65-F5344CB8AC3E}">
        <p14:creationId xmlns:p14="http://schemas.microsoft.com/office/powerpoint/2010/main" val="10289938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12</a:t>
            </a:fld>
            <a:endParaRPr lang="en-US" dirty="0"/>
          </a:p>
        </p:txBody>
      </p:sp>
    </p:spTree>
    <p:extLst>
      <p:ext uri="{BB962C8B-B14F-4D97-AF65-F5344CB8AC3E}">
        <p14:creationId xmlns:p14="http://schemas.microsoft.com/office/powerpoint/2010/main" val="2796297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13</a:t>
            </a:fld>
            <a:endParaRPr lang="en-US" dirty="0"/>
          </a:p>
        </p:txBody>
      </p:sp>
    </p:spTree>
    <p:extLst>
      <p:ext uri="{BB962C8B-B14F-4D97-AF65-F5344CB8AC3E}">
        <p14:creationId xmlns:p14="http://schemas.microsoft.com/office/powerpoint/2010/main" val="41728048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14</a:t>
            </a:fld>
            <a:endParaRPr lang="en-US" dirty="0"/>
          </a:p>
        </p:txBody>
      </p:sp>
    </p:spTree>
    <p:extLst>
      <p:ext uri="{BB962C8B-B14F-4D97-AF65-F5344CB8AC3E}">
        <p14:creationId xmlns:p14="http://schemas.microsoft.com/office/powerpoint/2010/main" val="1806947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15</a:t>
            </a:fld>
            <a:endParaRPr lang="en-US" dirty="0"/>
          </a:p>
        </p:txBody>
      </p:sp>
    </p:spTree>
    <p:extLst>
      <p:ext uri="{BB962C8B-B14F-4D97-AF65-F5344CB8AC3E}">
        <p14:creationId xmlns:p14="http://schemas.microsoft.com/office/powerpoint/2010/main" val="19448621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16</a:t>
            </a:fld>
            <a:endParaRPr lang="en-US" dirty="0"/>
          </a:p>
        </p:txBody>
      </p:sp>
    </p:spTree>
    <p:extLst>
      <p:ext uri="{BB962C8B-B14F-4D97-AF65-F5344CB8AC3E}">
        <p14:creationId xmlns:p14="http://schemas.microsoft.com/office/powerpoint/2010/main" val="1032788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0063" y="120650"/>
            <a:ext cx="3559175" cy="2670175"/>
          </a:xfrm>
        </p:spPr>
      </p:sp>
      <p:sp>
        <p:nvSpPr>
          <p:cNvPr id="3" name="Notes Placeholder 2"/>
          <p:cNvSpPr>
            <a:spLocks noGrp="1"/>
          </p:cNvSpPr>
          <p:nvPr>
            <p:ph type="body" idx="1"/>
          </p:nvPr>
        </p:nvSpPr>
        <p:spPr>
          <a:xfrm>
            <a:off x="120650" y="2940050"/>
            <a:ext cx="6858000" cy="6324600"/>
          </a:xfrm>
        </p:spPr>
        <p:txBody>
          <a:bodyPr/>
          <a:lstStyle/>
          <a:p>
            <a:r>
              <a:rPr lang="en-US" sz="1100" b="1" u="sng" dirty="0"/>
              <a:t>A Selective Gospel </a:t>
            </a:r>
            <a:r>
              <a:rPr lang="en-US" sz="1100" dirty="0"/>
              <a:t>- Jesus worked many other miracles that are not recorded in this work, but John by inspiration selected these specific signs: </a:t>
            </a:r>
          </a:p>
          <a:p>
            <a:pPr marL="628650" lvl="1" indent="-171450">
              <a:buFont typeface="Arial" panose="020B0604020202020204" pitchFamily="34" charset="0"/>
              <a:buChar char="•"/>
            </a:pPr>
            <a:r>
              <a:rPr lang="en-US" sz="1100" dirty="0"/>
              <a:t>“Now when he was in Jerusalem at the Passover Feast, many believed in his name when they saw the </a:t>
            </a:r>
            <a:r>
              <a:rPr lang="en-US" sz="1100" b="1" dirty="0"/>
              <a:t>signs that he was doing</a:t>
            </a:r>
            <a:r>
              <a:rPr lang="en-US" sz="1100" dirty="0"/>
              <a:t>” (Jn. 2:22)</a:t>
            </a:r>
          </a:p>
          <a:p>
            <a:pPr marL="628650" lvl="1" indent="-171450">
              <a:buFont typeface="Arial" panose="020B0604020202020204" pitchFamily="34" charset="0"/>
              <a:buChar char="•"/>
            </a:pPr>
            <a:r>
              <a:rPr lang="en-US" sz="1100" dirty="0"/>
              <a:t>“This man (Nicodemus) came to Jesus by night and said to him, “Rabbi, we know that you are a teacher come from God, for </a:t>
            </a:r>
            <a:r>
              <a:rPr lang="en-US" sz="1100" b="1" dirty="0"/>
              <a:t>no one can do these signs </a:t>
            </a:r>
            <a:r>
              <a:rPr lang="en-US" sz="1100" dirty="0"/>
              <a:t>that you do unless God is with him” (Jn. 3:2)</a:t>
            </a:r>
          </a:p>
          <a:p>
            <a:pPr marL="628650" lvl="1" indent="-171450">
              <a:buFont typeface="Arial" panose="020B0604020202020204" pitchFamily="34" charset="0"/>
              <a:buChar char="•"/>
            </a:pPr>
            <a:r>
              <a:rPr lang="en-US" sz="1100" dirty="0"/>
              <a:t>“Men of Israel, hear these words: Jesus of Nazareth, a man attested to you by God </a:t>
            </a:r>
            <a:r>
              <a:rPr lang="en-US" sz="1100" b="1" dirty="0"/>
              <a:t>with mighty works and wonders and signs </a:t>
            </a:r>
            <a:r>
              <a:rPr lang="en-US" sz="1100" dirty="0"/>
              <a:t>that God did through him in your midst, as you yourselves know.” (Acts 2:22).</a:t>
            </a:r>
          </a:p>
          <a:p>
            <a:pPr marL="228600" indent="-228600">
              <a:buAutoNum type="arabicPeriod" startAt="2"/>
            </a:pPr>
            <a:r>
              <a:rPr lang="en-US" sz="1100" b="1" u="sng" dirty="0"/>
              <a:t>An Apologetic Gospel</a:t>
            </a:r>
            <a:r>
              <a:rPr lang="en-US" sz="1100" dirty="0"/>
              <a:t> - The root word of the word “apology” is to make defense.  The field of Bible apologetics is the area of defending its veracity.  John selected these signs to defend the truth and to convince all who read it that Jesus is Christ (3:18, 36).</a:t>
            </a:r>
          </a:p>
          <a:p>
            <a:pPr marL="685800" lvl="1" indent="-228600">
              <a:buFont typeface="Arial" panose="020B0604020202020204" pitchFamily="34" charset="0"/>
              <a:buChar char="•"/>
            </a:pPr>
            <a:r>
              <a:rPr lang="en-US" sz="1100" dirty="0"/>
              <a:t>“Whoever believes in him is not condemned, but whoever does not believe is condemned already, because he has not believed in the name of the only Son of God” (3:18)</a:t>
            </a:r>
          </a:p>
          <a:p>
            <a:pPr marL="685800" lvl="1" indent="-228600">
              <a:buFont typeface="Arial" panose="020B0604020202020204" pitchFamily="34" charset="0"/>
              <a:buChar char="•"/>
            </a:pPr>
            <a:r>
              <a:rPr lang="en-US" sz="1100" dirty="0"/>
              <a:t>“Whoever believes in the Son has eternal life; whoever does not obey the Son shall not see life, but the wrath of God remains on him” (3:36)</a:t>
            </a:r>
          </a:p>
          <a:p>
            <a:pPr marL="228600" indent="-228600">
              <a:buAutoNum type="arabicPeriod" startAt="2"/>
            </a:pPr>
            <a:r>
              <a:rPr lang="en-US" sz="1100" b="1" u="sng" dirty="0"/>
              <a:t>An Interpretive Gospel</a:t>
            </a:r>
            <a:r>
              <a:rPr lang="en-US" sz="1100" dirty="0"/>
              <a:t> - The Greek word for “Christ” and the Hebrew word for “Messiah” both mean “to anoint.”  We must believe that Jesus is the Christ, i.e., He is the promised Messiah, the one anointed by the Father to be the Savior of the world: </a:t>
            </a:r>
          </a:p>
          <a:p>
            <a:pPr marL="685800" lvl="1" indent="-228600">
              <a:buFont typeface="Arial" panose="020B0604020202020204" pitchFamily="34" charset="0"/>
              <a:buChar char="•"/>
            </a:pPr>
            <a:r>
              <a:rPr lang="en-US" sz="1100" dirty="0"/>
              <a:t>”The woman said to him, “I know that Messiah is coming (he who is called Christ). When he comes, he will tell us all things.” 26 Jesus said to her, “I who speak to you am he.”(4:25-26)</a:t>
            </a:r>
          </a:p>
          <a:p>
            <a:pPr marL="685800" lvl="1" indent="-228600">
              <a:buFont typeface="Arial" panose="020B0604020202020204" pitchFamily="34" charset="0"/>
              <a:buChar char="•"/>
            </a:pPr>
            <a:r>
              <a:rPr lang="en-US" sz="1100" dirty="0"/>
              <a:t>“So the Jews gathered around him and said to him, “How long will you keep us in suspense? If you are the Christ, tell us plainly.” 25 Jesus answered them, “</a:t>
            </a:r>
            <a:r>
              <a:rPr lang="en-US" sz="1100" b="1" dirty="0"/>
              <a:t>I told you, and you do not believe</a:t>
            </a:r>
            <a:r>
              <a:rPr lang="en-US" sz="1100" dirty="0"/>
              <a:t>. The works that I do in my Father's name bear witness about me, 26 but you do not believe because you are not among my sheep. (10:24-25; see 1 Cor. 1:15-18).  </a:t>
            </a:r>
          </a:p>
          <a:p>
            <a:pPr marL="228600" indent="-228600">
              <a:buAutoNum type="arabicPeriod" startAt="2"/>
            </a:pPr>
            <a:r>
              <a:rPr lang="en-US" sz="1100" b="1" u="sng" dirty="0"/>
              <a:t>A Definitive Gospel </a:t>
            </a:r>
            <a:r>
              <a:rPr lang="en-US" sz="1100" dirty="0"/>
              <a:t>- Jesus is much more than a good man or a prophet of God.  He is the Son of God.  He is the Son of God with promise who possesses the nature of Deity</a:t>
            </a:r>
          </a:p>
          <a:p>
            <a:pPr marL="685800" lvl="1" indent="-228600">
              <a:buFont typeface="Arial" panose="020B0604020202020204" pitchFamily="34" charset="0"/>
              <a:buChar char="•"/>
            </a:pPr>
            <a:r>
              <a:rPr lang="en-US" sz="1100" dirty="0"/>
              <a:t>“In the beginning was the Word, and the Word was with God, and the Word was God… All things were made through him, and without him was not any thing made that was made”. (</a:t>
            </a:r>
            <a:r>
              <a:rPr lang="en-US" sz="1100" b="1" dirty="0"/>
              <a:t>1:1, 3</a:t>
            </a:r>
            <a:r>
              <a:rPr lang="en-US" sz="1100" dirty="0"/>
              <a:t>; 5:17-18; 8:58-59; 10:30-36; Phil. 2:5-6; Col. 1:15-18).  </a:t>
            </a:r>
            <a:endParaRPr lang="en-US" sz="1100" b="1" u="sng" dirty="0"/>
          </a:p>
          <a:p>
            <a:pPr marL="228600" indent="-228600">
              <a:buAutoNum type="arabicPeriod" startAt="2"/>
            </a:pPr>
            <a:r>
              <a:rPr lang="en-US" sz="1100" b="1" u="sng" dirty="0"/>
              <a:t>An Effective Gospel</a:t>
            </a:r>
            <a:r>
              <a:rPr lang="en-US" sz="1100" b="1" dirty="0"/>
              <a:t> </a:t>
            </a:r>
            <a:r>
              <a:rPr lang="en-US" sz="1100" dirty="0"/>
              <a:t>-   All who believe that Jesus is the Christ (1:4; 5:26; 6:35; 11:25; 14:6)</a:t>
            </a:r>
          </a:p>
          <a:p>
            <a:pPr marL="685800" lvl="1" indent="-228600">
              <a:buFont typeface="Arial" panose="020B0604020202020204" pitchFamily="34" charset="0"/>
              <a:buChar char="•"/>
            </a:pPr>
            <a:r>
              <a:rPr lang="en-US" dirty="0"/>
              <a:t>“In him was life, and the life was the light of men” (1:4)</a:t>
            </a:r>
          </a:p>
          <a:p>
            <a:pPr marL="685800" lvl="1" indent="-228600">
              <a:buFont typeface="Arial" panose="020B0604020202020204" pitchFamily="34" charset="0"/>
              <a:buChar char="•"/>
            </a:pPr>
            <a:r>
              <a:rPr lang="en-US" dirty="0"/>
              <a:t>“Jesus said to them, “I am the bread of life; whoever comes to me shall not hunger, and whoever believes in me shall never thirst” (6:35; 11:25)</a:t>
            </a:r>
          </a:p>
          <a:p>
            <a:pPr marL="685800" lvl="1" indent="-228600">
              <a:buFont typeface="Arial" panose="020B0604020202020204" pitchFamily="34" charset="0"/>
              <a:buChar char="•"/>
            </a:pPr>
            <a:r>
              <a:rPr lang="en-US" dirty="0"/>
              <a:t>“Jesus said to him, “I am the way, and the truth, and the life. No one comes to the Father except through me” (14:6)</a:t>
            </a:r>
            <a:br>
              <a:rPr lang="en-US" dirty="0"/>
            </a:br>
            <a:endParaRPr lang="en-US" dirty="0"/>
          </a:p>
          <a:p>
            <a:pPr algn="ctr"/>
            <a:r>
              <a:rPr lang="en-US" dirty="0"/>
              <a:t>“THAT WE MIGHT BELIEVE….”</a:t>
            </a:r>
          </a:p>
          <a:p>
            <a:endParaRPr lang="en-US" dirty="0"/>
          </a:p>
        </p:txBody>
      </p:sp>
    </p:spTree>
    <p:extLst>
      <p:ext uri="{BB962C8B-B14F-4D97-AF65-F5344CB8AC3E}">
        <p14:creationId xmlns:p14="http://schemas.microsoft.com/office/powerpoint/2010/main" val="3414696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18</a:t>
            </a:fld>
            <a:endParaRPr lang="en-US" dirty="0"/>
          </a:p>
        </p:txBody>
      </p:sp>
    </p:spTree>
    <p:extLst>
      <p:ext uri="{BB962C8B-B14F-4D97-AF65-F5344CB8AC3E}">
        <p14:creationId xmlns:p14="http://schemas.microsoft.com/office/powerpoint/2010/main" val="20428965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19</a:t>
            </a:fld>
            <a:endParaRPr lang="en-US" dirty="0"/>
          </a:p>
        </p:txBody>
      </p:sp>
    </p:spTree>
    <p:extLst>
      <p:ext uri="{BB962C8B-B14F-4D97-AF65-F5344CB8AC3E}">
        <p14:creationId xmlns:p14="http://schemas.microsoft.com/office/powerpoint/2010/main" val="543212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8050" y="349250"/>
            <a:ext cx="5283200" cy="3962400"/>
          </a:xfrm>
        </p:spPr>
      </p:sp>
      <p:sp>
        <p:nvSpPr>
          <p:cNvPr id="3" name="Notes Placeholder 2"/>
          <p:cNvSpPr>
            <a:spLocks noGrp="1"/>
          </p:cNvSpPr>
          <p:nvPr>
            <p:ph type="body" idx="1"/>
          </p:nvPr>
        </p:nvSpPr>
        <p:spPr>
          <a:xfrm>
            <a:off x="120650" y="4464050"/>
            <a:ext cx="6857999" cy="4876800"/>
          </a:xfrm>
        </p:spPr>
        <p:txBody>
          <a:bodyPr>
            <a:normAutofit lnSpcReduction="10000"/>
          </a:bodyPr>
          <a:lstStyle/>
          <a:p>
            <a:r>
              <a:rPr lang="en-US" sz="1000" dirty="0"/>
              <a:t>The Gospel of John is the most celestial of all the four gospels.  It begins in heaven, with a glimpse of Christ the Creator before He became Christ the man.  But it doesn’t stay there; it brings heaven to earth and without His coming we could not have received the forgiveness of sins,  The key passage is obvious: “Now Jesus did many other signs in the presence of the disciples, which are not written in this book; but these are written so that you may believe that Jesus is the Christ, the Son of God, and that by believing you may have life in his name” (Jn. 20:30-31).  John never mentions himself by name but he places himself in the story as “the disciple whom Jesus loved” (13:23; 19:26; 20:2; 21:7, 20). and the “disciple who bore witness about these things, and who has written these things” (21:24).  He was closely associated with Christ as an eyewitness and was one considered to be in the “inner circle” (along with Peter and James).  Over haff of his Gospel is dedicated to the last week of Christ’s life.  He is believed to have written his message from Ephesus and many believe it could have been recorded as late as 90 A.D.  History has it that he had the synoptic gospels in clear view as he recorded his thoughts.  He also authored 1, 2, 3 John and Revelation. Ninety-two percent of the material in John is found only in John --- the highest percentage of unique material among the gospels.  For example, only John records the wedding at Cana, the discussion with Nicodemus, the Samaritan woman at the well, the raising of Lazarus, and the washing of the disciples’ feet.  On the other hand, John omits facts common in the other three Gospels; he leaves out the genealogy, Transfiguration, the parables, healings of the demoniacs, the Last Supper, and Jesus’ agony in Gethsemane.  John concentrates on Jesus’ ministry in and around Jerusalem while the other Gospels focus on Jesus’s Galilean ministry in the north.  It is the deity of Christ and belief in Him as God that is at the center of John’s record.  The term “I Am” emphasizes that not only was Christ sent by the Father, but He is God Himself: “In the beginning was the Word, and the Word was with God, and the Word was God…And the Word became flesh and dwelt among us…” (1:1, 14).  Worshipping God appropriately demands our complete obedience…it is to be done “in spirit and in truth” (4:24).  </a:t>
            </a:r>
          </a:p>
          <a:p>
            <a:endParaRPr lang="en-US" sz="1000" dirty="0"/>
          </a:p>
          <a:p>
            <a:r>
              <a:rPr lang="en-US" sz="1000" b="1" u="sng" dirty="0"/>
              <a:t>Application</a:t>
            </a:r>
            <a:r>
              <a:rPr lang="en-US" sz="1000" dirty="0"/>
              <a:t> - “I AM”…</a:t>
            </a:r>
            <a:endParaRPr lang="en-US" sz="1000" b="1" u="sng" dirty="0"/>
          </a:p>
          <a:p>
            <a:endParaRPr lang="en-US" sz="1000" b="1" u="sng" dirty="0"/>
          </a:p>
          <a:p>
            <a:pPr marL="685800" lvl="1" indent="-228600">
              <a:buFont typeface="+mj-lt"/>
              <a:buAutoNum type="arabicPeriod"/>
            </a:pPr>
            <a:r>
              <a:rPr lang="en-US" sz="1000" dirty="0"/>
              <a:t>The bread of life (6:36)</a:t>
            </a:r>
          </a:p>
          <a:p>
            <a:pPr marL="685800" lvl="1" indent="-228600">
              <a:buFont typeface="+mj-lt"/>
              <a:buAutoNum type="arabicPeriod"/>
            </a:pPr>
            <a:r>
              <a:rPr lang="en-US" sz="1000" dirty="0"/>
              <a:t>The light of the world (8:12; 9:5)</a:t>
            </a:r>
          </a:p>
          <a:p>
            <a:pPr marL="685800" lvl="1" indent="-228600">
              <a:buFont typeface="+mj-lt"/>
              <a:buAutoNum type="arabicPeriod"/>
            </a:pPr>
            <a:r>
              <a:rPr lang="en-US" sz="1000" dirty="0"/>
              <a:t>The door (10:7)</a:t>
            </a:r>
          </a:p>
          <a:p>
            <a:pPr marL="685800" lvl="1" indent="-228600">
              <a:buFont typeface="+mj-lt"/>
              <a:buAutoNum type="arabicPeriod"/>
            </a:pPr>
            <a:r>
              <a:rPr lang="en-US" sz="1000" dirty="0"/>
              <a:t>The good shepherd (10:11, 14)</a:t>
            </a:r>
          </a:p>
          <a:p>
            <a:pPr marL="685800" lvl="1" indent="-228600">
              <a:buFont typeface="+mj-lt"/>
              <a:buAutoNum type="arabicPeriod"/>
            </a:pPr>
            <a:r>
              <a:rPr lang="en-US" sz="1000" dirty="0"/>
              <a:t>The resurrection and the life” (11;25)</a:t>
            </a:r>
          </a:p>
          <a:p>
            <a:pPr marL="685800" lvl="1" indent="-228600">
              <a:buFont typeface="+mj-lt"/>
              <a:buAutoNum type="arabicPeriod"/>
            </a:pPr>
            <a:r>
              <a:rPr lang="en-US" sz="1000" dirty="0"/>
              <a:t>The way, the truth,  and the life ((14:6)</a:t>
            </a:r>
          </a:p>
          <a:p>
            <a:pPr marL="685800" lvl="1" indent="-228600">
              <a:buFont typeface="+mj-lt"/>
              <a:buAutoNum type="arabicPeriod"/>
            </a:pPr>
            <a:r>
              <a:rPr lang="en-US" sz="1000" dirty="0"/>
              <a:t>The true vine (15:1)</a:t>
            </a:r>
            <a:br>
              <a:rPr lang="en-US" sz="1000" dirty="0"/>
            </a:br>
            <a:endParaRPr lang="en-US" sz="1000" dirty="0"/>
          </a:p>
          <a:p>
            <a:r>
              <a:rPr lang="en-US" sz="1000" b="1" dirty="0"/>
              <a:t>Key thought: </a:t>
            </a:r>
            <a:r>
              <a:rPr lang="en-US" sz="1000" dirty="0"/>
              <a:t>We learn from the Old Testament the importance of blood sacrifice to atone for sin.  The words of John the Baptist ring out: “The next day he saw Jesus coming toward him, and said, “Behold, the Lamb of God, who takes away the sin of the world!”  (1:29).  Jesus is our Lamb.  It takes blood to atone for sins, and Jesus is our answer to the sin problem (Jn. 3:16).  Do you believe? </a:t>
            </a:r>
          </a:p>
          <a:p>
            <a:endParaRPr lang="en-US" sz="1000" dirty="0"/>
          </a:p>
          <a:p>
            <a:endParaRPr lang="en-US" sz="1000" b="1"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20</a:t>
            </a:fld>
            <a:endParaRPr lang="en-US" dirty="0"/>
          </a:p>
        </p:txBody>
      </p:sp>
    </p:spTree>
    <p:extLst>
      <p:ext uri="{BB962C8B-B14F-4D97-AF65-F5344CB8AC3E}">
        <p14:creationId xmlns:p14="http://schemas.microsoft.com/office/powerpoint/2010/main" val="9466444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21</a:t>
            </a:fld>
            <a:endParaRPr lang="en-US" dirty="0"/>
          </a:p>
        </p:txBody>
      </p:sp>
    </p:spTree>
    <p:extLst>
      <p:ext uri="{BB962C8B-B14F-4D97-AF65-F5344CB8AC3E}">
        <p14:creationId xmlns:p14="http://schemas.microsoft.com/office/powerpoint/2010/main" val="11473546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22</a:t>
            </a:fld>
            <a:endParaRPr lang="en-US" dirty="0"/>
          </a:p>
        </p:txBody>
      </p:sp>
    </p:spTree>
    <p:extLst>
      <p:ext uri="{BB962C8B-B14F-4D97-AF65-F5344CB8AC3E}">
        <p14:creationId xmlns:p14="http://schemas.microsoft.com/office/powerpoint/2010/main" val="14415114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23</a:t>
            </a:fld>
            <a:endParaRPr lang="en-US" dirty="0"/>
          </a:p>
        </p:txBody>
      </p:sp>
    </p:spTree>
    <p:extLst>
      <p:ext uri="{BB962C8B-B14F-4D97-AF65-F5344CB8AC3E}">
        <p14:creationId xmlns:p14="http://schemas.microsoft.com/office/powerpoint/2010/main" val="127344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24</a:t>
            </a:fld>
            <a:endParaRPr lang="en-US" dirty="0"/>
          </a:p>
        </p:txBody>
      </p:sp>
    </p:spTree>
    <p:extLst>
      <p:ext uri="{BB962C8B-B14F-4D97-AF65-F5344CB8AC3E}">
        <p14:creationId xmlns:p14="http://schemas.microsoft.com/office/powerpoint/2010/main" val="285757452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25</a:t>
            </a:fld>
            <a:endParaRPr lang="en-US" dirty="0"/>
          </a:p>
        </p:txBody>
      </p:sp>
    </p:spTree>
    <p:extLst>
      <p:ext uri="{BB962C8B-B14F-4D97-AF65-F5344CB8AC3E}">
        <p14:creationId xmlns:p14="http://schemas.microsoft.com/office/powerpoint/2010/main" val="17839894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26</a:t>
            </a:fld>
            <a:endParaRPr lang="en-US" dirty="0"/>
          </a:p>
        </p:txBody>
      </p:sp>
    </p:spTree>
    <p:extLst>
      <p:ext uri="{BB962C8B-B14F-4D97-AF65-F5344CB8AC3E}">
        <p14:creationId xmlns:p14="http://schemas.microsoft.com/office/powerpoint/2010/main" val="173926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06450" y="22225"/>
            <a:ext cx="5008563" cy="3756025"/>
          </a:xfrm>
        </p:spPr>
      </p:sp>
      <p:sp>
        <p:nvSpPr>
          <p:cNvPr id="3" name="Notes Placeholder 2"/>
          <p:cNvSpPr>
            <a:spLocks noGrp="1"/>
          </p:cNvSpPr>
          <p:nvPr>
            <p:ph type="body" idx="1"/>
          </p:nvPr>
        </p:nvSpPr>
        <p:spPr>
          <a:xfrm>
            <a:off x="120650" y="3778250"/>
            <a:ext cx="6781799" cy="5562600"/>
          </a:xfrm>
        </p:spPr>
        <p:txBody>
          <a:bodyPr/>
          <a:lstStyle/>
          <a:p>
            <a:endParaRPr lang="en-US" sz="1000" dirty="0"/>
          </a:p>
          <a:p>
            <a:pPr marL="171450" indent="-171450" algn="just">
              <a:buFont typeface="Arial" panose="020B0604020202020204" pitchFamily="34" charset="0"/>
              <a:buChar char="•"/>
            </a:pPr>
            <a:r>
              <a:rPr lang="en-US" sz="1000" b="1" dirty="0"/>
              <a:t>Judea </a:t>
            </a:r>
            <a:r>
              <a:rPr lang="en-US" sz="1000" dirty="0"/>
              <a:t>- Judea was what remained of the tribal territory of Judah, wit the capital at Jerusalem.  In the time of King Herod (King of the Jews), the former land of Palestine was divided into provinces: Judea, Samaria, and Galilee to the west of the Jordan River, and Perea and Decapolis to the east.   </a:t>
            </a:r>
          </a:p>
          <a:p>
            <a:pPr marL="171450" indent="-171450">
              <a:buFont typeface="Arial" panose="020B0604020202020204" pitchFamily="34" charset="0"/>
              <a:buChar char="•"/>
            </a:pPr>
            <a:r>
              <a:rPr lang="en-US" sz="1000" b="1" dirty="0"/>
              <a:t>Samaria</a:t>
            </a:r>
            <a:r>
              <a:rPr lang="en-US" sz="1000" dirty="0"/>
              <a:t> - Samaria was the original territory of the northern kingdom of Israel.  Many of the inhabitants were carried into captivity by the Assyrians (circa 722 BC).  The territory was repopulated with an ethnically mixed population, who intermarried and were called “Samaritans”.  </a:t>
            </a:r>
          </a:p>
          <a:p>
            <a:pPr marL="171450" indent="-171450">
              <a:buFont typeface="Arial" panose="020B0604020202020204" pitchFamily="34" charset="0"/>
              <a:buChar char="•"/>
            </a:pPr>
            <a:r>
              <a:rPr lang="en-US" sz="1000" b="1" dirty="0"/>
              <a:t>Galilee</a:t>
            </a:r>
            <a:r>
              <a:rPr lang="en-US" sz="1000" dirty="0"/>
              <a:t> - The Galilee was part of the Northern Kingdom which was overrun by the Assyrians (circa 732 BC).  Following the Maccabean revolt of 164 BC the Galilee was annexed to Judah and Samaria.  In 63 BC Pompey captured much of the Galilee and made it into a Roman province.  </a:t>
            </a:r>
          </a:p>
          <a:p>
            <a:pPr marL="171450" indent="-171450">
              <a:buFont typeface="Arial" panose="020B0604020202020204" pitchFamily="34" charset="0"/>
              <a:buChar char="•"/>
            </a:pPr>
            <a:r>
              <a:rPr lang="en-US" sz="1000" b="1" dirty="0"/>
              <a:t>Decapolis</a:t>
            </a:r>
            <a:r>
              <a:rPr lang="en-US" sz="1000" dirty="0"/>
              <a:t> - Greek for “ten towns” because it was a federation of ten cities with predominantly Hellenistic (Greek) cultures tha included,  Abila, Damascus, Dion, Gerasa, Gadara, HipposPella, Philadelphia, Raphana, Scythopolis) that formed a Hellenistic or Greco-Roman confederation or league located south of the Sea of Galilee in the Transjordan. Only one of these 10 cities was on the western side of the Jordan (Bethsehan).  </a:t>
            </a:r>
          </a:p>
          <a:p>
            <a:pPr marL="171450" indent="-171450">
              <a:buFont typeface="Arial" panose="020B0604020202020204" pitchFamily="34" charset="0"/>
              <a:buChar char="•"/>
            </a:pPr>
            <a:r>
              <a:rPr lang="en-US" sz="1000" b="1" dirty="0"/>
              <a:t>Perea </a:t>
            </a:r>
            <a:r>
              <a:rPr lang="en-US" sz="1000" dirty="0"/>
              <a:t>- Means “Beyond” because it was to the East (beyond) the Jordan.  During the time of Jesus, the area was primarily Jewish and was part of the tetrarchy of Herod Antipas (along with Galilee).  </a:t>
            </a:r>
          </a:p>
          <a:p>
            <a:pPr marL="171450" indent="-171450">
              <a:buFont typeface="Arial" panose="020B0604020202020204" pitchFamily="34" charset="0"/>
              <a:buChar char="•"/>
            </a:pPr>
            <a:r>
              <a:rPr lang="en-US" sz="1000" b="1" dirty="0"/>
              <a:t>Ituria &amp; Trachonitus</a:t>
            </a:r>
            <a:r>
              <a:rPr lang="en-US" sz="1000" dirty="0"/>
              <a:t> - Herod the Great left Ituria and Trachonitus to his son Phillip (the first husband of Herodious).  In the Old Testament Ituria was the homeland of one of the tribes of Ishmael.  Trachonitus was a badlands and the home of marading robbers until Herod the Great set up military settlements of Idumeans and Jews to enforce peace.  </a:t>
            </a:r>
          </a:p>
          <a:p>
            <a:pPr marL="171450" indent="-171450">
              <a:buFont typeface="Arial" panose="020B0604020202020204" pitchFamily="34" charset="0"/>
              <a:buChar char="•"/>
            </a:pPr>
            <a:r>
              <a:rPr lang="en-US" sz="1000" b="1" dirty="0"/>
              <a:t>Phoenecians </a:t>
            </a:r>
            <a:r>
              <a:rPr lang="en-US" sz="1000" dirty="0"/>
              <a:t>- The Phoenecians (area of Tyre and Sidon) had declined in importance as a nation since the Old Testament. Pompey defeated Phoenicia and rest of Seleucid Empire in 64 AD.  </a:t>
            </a:r>
          </a:p>
          <a:p>
            <a:pPr marL="171450" indent="-171450">
              <a:buFont typeface="Arial" panose="020B0604020202020204" pitchFamily="34" charset="0"/>
              <a:buChar char="•"/>
            </a:pPr>
            <a:r>
              <a:rPr lang="en-US" sz="1000" b="1" dirty="0"/>
              <a:t>Syria - </a:t>
            </a:r>
            <a:r>
              <a:rPr lang="en-US" sz="1000" dirty="0"/>
              <a:t>A desert area around Damascus, which was a center for trade.</a:t>
            </a:r>
          </a:p>
          <a:p>
            <a:pPr marL="171450" indent="-171450">
              <a:buFont typeface="Arial" panose="020B0604020202020204" pitchFamily="34" charset="0"/>
              <a:buChar char="•"/>
            </a:pPr>
            <a:r>
              <a:rPr lang="en-US" sz="1000" b="1" dirty="0"/>
              <a:t>Askalon </a:t>
            </a:r>
            <a:r>
              <a:rPr lang="en-US" sz="1000" dirty="0"/>
              <a:t>- Known also as Ashkelon - one of the Philistine cities - south of Bethlehem - an autonomous city in Christ’s time.  </a:t>
            </a:r>
          </a:p>
          <a:p>
            <a:pPr marL="171450" indent="-171450">
              <a:buFont typeface="Arial" panose="020B0604020202020204" pitchFamily="34" charset="0"/>
              <a:buChar char="•"/>
            </a:pPr>
            <a:r>
              <a:rPr lang="en-US" sz="1000" b="1" dirty="0"/>
              <a:t>Gaza </a:t>
            </a:r>
            <a:r>
              <a:rPr lang="en-US" sz="1000" dirty="0"/>
              <a:t>- Gaza also has been a Philistine city located southwest of Jerusalem near the Mediterranean Sea.   Herod the Great held Gaza for a short time, but on his death the Romans put it under the control of a Syrian governor.  </a:t>
            </a:r>
          </a:p>
          <a:p>
            <a:pPr marL="171450" indent="-171450">
              <a:buFont typeface="Arial" panose="020B0604020202020204" pitchFamily="34" charset="0"/>
              <a:buChar char="•"/>
            </a:pPr>
            <a:r>
              <a:rPr lang="en-US" sz="1000" b="1" dirty="0"/>
              <a:t>Idumea </a:t>
            </a:r>
            <a:r>
              <a:rPr lang="en-US" sz="1000" dirty="0"/>
              <a:t>- was the Greek form of the name Edom.  Located just west of the Dead Sea, Herod the Great was an Idumean whose ancestors had been forcibly converted to Judaism.</a:t>
            </a:r>
          </a:p>
          <a:p>
            <a:pPr marL="171450" indent="-171450">
              <a:buFont typeface="Arial" panose="020B0604020202020204" pitchFamily="34" charset="0"/>
              <a:buChar char="•"/>
            </a:pPr>
            <a:r>
              <a:rPr lang="en-US" sz="1000" b="1" dirty="0"/>
              <a:t>Nabataea </a:t>
            </a:r>
            <a:r>
              <a:rPr lang="en-US" sz="1000" dirty="0"/>
              <a:t>- The Nabataeans  appear to have moved from the Arabian desert at the time the Edomites moved westward inoit the region of Judah (circa 400 BC).  They built the city of Petra in the mountains south and east of the Dead Sea, and successfully held off the Romans until 106 BC.  Herod the Great’s mother was from here. Herod Anti[as was married to a Nabataean princess, whom he divorced to marry Herodias. Chronological account of facts and figures on the history of Petra and the Nabataeans, who called their capital Raqmu (Aramaic-Nabataean "colored stone"), which once was home to 30,000 people. Petra is the Greek denomination and means "stone, rock."</a:t>
            </a:r>
          </a:p>
          <a:p>
            <a:pPr marL="171450" indent="-171450">
              <a:buFont typeface="Arial" panose="020B0604020202020204" pitchFamily="34" charset="0"/>
              <a:buChar char="•"/>
            </a:pPr>
            <a:endParaRPr lang="en-US" sz="1000" dirty="0"/>
          </a:p>
          <a:p>
            <a:pPr marL="171450" indent="-171450">
              <a:buFont typeface="Arial" panose="020B0604020202020204" pitchFamily="34" charset="0"/>
              <a:buChar char="•"/>
            </a:pPr>
            <a:endParaRPr lang="en-US" sz="1000" b="1" dirty="0"/>
          </a:p>
        </p:txBody>
      </p:sp>
      <p:sp>
        <p:nvSpPr>
          <p:cNvPr id="4" name="Slide Number Placeholder 3"/>
          <p:cNvSpPr>
            <a:spLocks noGrp="1"/>
          </p:cNvSpPr>
          <p:nvPr>
            <p:ph type="sldNum" sz="quarter" idx="5"/>
          </p:nvPr>
        </p:nvSpPr>
        <p:spPr/>
        <p:txBody>
          <a:bodyPr/>
          <a:lstStyle/>
          <a:p>
            <a:fld id="{D6C3428F-6FF0-EC4B-8CCC-59918850A8B4}" type="slidenum">
              <a:rPr lang="en-US" smtClean="0"/>
              <a:t>3</a:t>
            </a:fld>
            <a:endParaRPr lang="en-US" dirty="0"/>
          </a:p>
        </p:txBody>
      </p:sp>
    </p:spTree>
    <p:extLst>
      <p:ext uri="{BB962C8B-B14F-4D97-AF65-F5344CB8AC3E}">
        <p14:creationId xmlns:p14="http://schemas.microsoft.com/office/powerpoint/2010/main" val="1737722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dirty="0"/>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5</a:t>
            </a:fld>
            <a:endParaRPr lang="en-US" dirty="0"/>
          </a:p>
        </p:txBody>
      </p:sp>
    </p:spTree>
    <p:extLst>
      <p:ext uri="{BB962C8B-B14F-4D97-AF65-F5344CB8AC3E}">
        <p14:creationId xmlns:p14="http://schemas.microsoft.com/office/powerpoint/2010/main" val="27516503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6</a:t>
            </a:fld>
            <a:endParaRPr lang="en-US" dirty="0"/>
          </a:p>
        </p:txBody>
      </p:sp>
    </p:spTree>
    <p:extLst>
      <p:ext uri="{BB962C8B-B14F-4D97-AF65-F5344CB8AC3E}">
        <p14:creationId xmlns:p14="http://schemas.microsoft.com/office/powerpoint/2010/main" val="28827421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7</a:t>
            </a:fld>
            <a:endParaRPr lang="en-US" dirty="0"/>
          </a:p>
        </p:txBody>
      </p:sp>
    </p:spTree>
    <p:extLst>
      <p:ext uri="{BB962C8B-B14F-4D97-AF65-F5344CB8AC3E}">
        <p14:creationId xmlns:p14="http://schemas.microsoft.com/office/powerpoint/2010/main" val="33328093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8</a:t>
            </a:fld>
            <a:endParaRPr lang="en-US" dirty="0"/>
          </a:p>
        </p:txBody>
      </p:sp>
    </p:spTree>
    <p:extLst>
      <p:ext uri="{BB962C8B-B14F-4D97-AF65-F5344CB8AC3E}">
        <p14:creationId xmlns:p14="http://schemas.microsoft.com/office/powerpoint/2010/main" val="2171634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6C3428F-6FF0-EC4B-8CCC-59918850A8B4}" type="slidenum">
              <a:rPr lang="en-US" smtClean="0"/>
              <a:t>9</a:t>
            </a:fld>
            <a:endParaRPr lang="en-US" dirty="0"/>
          </a:p>
        </p:txBody>
      </p:sp>
    </p:spTree>
    <p:extLst>
      <p:ext uri="{BB962C8B-B14F-4D97-AF65-F5344CB8AC3E}">
        <p14:creationId xmlns:p14="http://schemas.microsoft.com/office/powerpoint/2010/main" val="3887248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12/26/22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12/26/22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12/26/22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John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2167F-2BD3-4747-9522-A15D472C3769}"/>
              </a:ext>
            </a:extLst>
          </p:cNvPr>
          <p:cNvSpPr>
            <a:spLocks noGrp="1"/>
          </p:cNvSpPr>
          <p:nvPr>
            <p:ph type="title"/>
          </p:nvPr>
        </p:nvSpPr>
        <p:spPr/>
        <p:txBody>
          <a:bodyPr>
            <a:normAutofit/>
          </a:bodyPr>
          <a:lstStyle/>
          <a:p>
            <a:r>
              <a:rPr lang="en-US" sz="3600" dirty="0"/>
              <a:t>Regarding Deity</a:t>
            </a:r>
          </a:p>
        </p:txBody>
      </p:sp>
      <p:sp>
        <p:nvSpPr>
          <p:cNvPr id="3" name="Content Placeholder 2">
            <a:extLst>
              <a:ext uri="{FF2B5EF4-FFF2-40B4-BE49-F238E27FC236}">
                <a16:creationId xmlns:a16="http://schemas.microsoft.com/office/drawing/2014/main" id="{742426C3-374E-E942-9479-7D74030B7889}"/>
              </a:ext>
            </a:extLst>
          </p:cNvPr>
          <p:cNvSpPr>
            <a:spLocks noGrp="1"/>
          </p:cNvSpPr>
          <p:nvPr>
            <p:ph idx="1"/>
          </p:nvPr>
        </p:nvSpPr>
        <p:spPr>
          <a:xfrm>
            <a:off x="228600" y="1600201"/>
            <a:ext cx="8458200" cy="4800600"/>
          </a:xfrm>
        </p:spPr>
        <p:txBody>
          <a:bodyPr>
            <a:normAutofit fontScale="62500" lnSpcReduction="20000"/>
          </a:bodyPr>
          <a:lstStyle/>
          <a:p>
            <a:pPr marL="118872" indent="0">
              <a:buNone/>
            </a:pPr>
            <a:r>
              <a:rPr lang="en-US" dirty="0"/>
              <a:t>The question Jesus asked His disciples: “Who do people say that the Son of Man is?” (Mt. 16:13).  Jesus then asks, “But who do you say that I am? (16:15).  That’s a good question for all of us. Do we stutter and stammer when answering that question? Or do we see Jesus as God who “dwelt among us” (John 1:14) and recognize His Deity?  </a:t>
            </a:r>
            <a:r>
              <a:rPr lang="en-US" sz="2600" dirty="0"/>
              <a:t>--- RCF</a:t>
            </a:r>
          </a:p>
          <a:p>
            <a:pPr marL="118872" indent="0">
              <a:buNone/>
            </a:pPr>
            <a:endParaRPr lang="en-US" dirty="0"/>
          </a:p>
          <a:p>
            <a:pPr marL="118872" indent="0">
              <a:buNone/>
            </a:pPr>
            <a:r>
              <a:rPr lang="en-US" dirty="0"/>
              <a:t>“I am trying here to prevent anyone saying the really foolish thing that people often say about Him: “I’m ready to accept Jesus as a great moral teacher, but I don’t accept His claim to be God.”  That is the one thing we must not say. A man who was merely a man and said the sort of things Jesus said would not be a great moral teacher. He would either be a lunatic — on the level with a man who says he is a poached egg — or else he would be the Devil of Hell.  You must make your choice. Either this man was, and is, the Son of God: or else a madman or something worse. You can shut Him up for a fool, you can spit at Him as a demon; or you can fall at His feet and call Him Lord and God. But let us not come with any patronizing nonsense about His being a great human teacher.  He has not left that open to us. He did not intend to.”  </a:t>
            </a:r>
            <a:r>
              <a:rPr lang="en-US" sz="2600" dirty="0"/>
              <a:t>— C.S. Lewis,  Mere Christianity, page 40-41</a:t>
            </a:r>
          </a:p>
          <a:p>
            <a:endParaRPr lang="en-US" dirty="0"/>
          </a:p>
        </p:txBody>
      </p:sp>
    </p:spTree>
    <p:extLst>
      <p:ext uri="{BB962C8B-B14F-4D97-AF65-F5344CB8AC3E}">
        <p14:creationId xmlns:p14="http://schemas.microsoft.com/office/powerpoint/2010/main" val="58968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0582-B32C-CE45-B625-AF59C1D641F8}"/>
              </a:ext>
            </a:extLst>
          </p:cNvPr>
          <p:cNvSpPr>
            <a:spLocks noGrp="1"/>
          </p:cNvSpPr>
          <p:nvPr>
            <p:ph type="title"/>
          </p:nvPr>
        </p:nvSpPr>
        <p:spPr/>
        <p:txBody>
          <a:bodyPr>
            <a:normAutofit/>
          </a:bodyPr>
          <a:lstStyle/>
          <a:p>
            <a:r>
              <a:rPr lang="en-US" sz="3600" dirty="0"/>
              <a:t>Regarding Deity --- Hailey</a:t>
            </a:r>
          </a:p>
        </p:txBody>
      </p:sp>
      <p:sp>
        <p:nvSpPr>
          <p:cNvPr id="3" name="Content Placeholder 2">
            <a:extLst>
              <a:ext uri="{FF2B5EF4-FFF2-40B4-BE49-F238E27FC236}">
                <a16:creationId xmlns:a16="http://schemas.microsoft.com/office/drawing/2014/main" id="{80047361-99A2-8147-AB77-8DC3D3ECEE00}"/>
              </a:ext>
            </a:extLst>
          </p:cNvPr>
          <p:cNvSpPr>
            <a:spLocks noGrp="1"/>
          </p:cNvSpPr>
          <p:nvPr>
            <p:ph idx="1"/>
          </p:nvPr>
        </p:nvSpPr>
        <p:spPr>
          <a:xfrm>
            <a:off x="152400" y="1524000"/>
            <a:ext cx="8763000" cy="5178551"/>
          </a:xfrm>
        </p:spPr>
        <p:txBody>
          <a:bodyPr>
            <a:normAutofit lnSpcReduction="10000"/>
          </a:bodyPr>
          <a:lstStyle/>
          <a:p>
            <a:pPr marL="118872" indent="0">
              <a:buNone/>
            </a:pPr>
            <a:r>
              <a:rPr lang="en-US" sz="2000" dirty="0"/>
              <a:t>”Have questions of doubt and problems concerning the deity of Christ and the inspiration of the Bible ever gripped your heart and left you uneasy and wondering? It is possible that at some time all of us have found ourselves faced with problems of faith and doubt.  At such a time let the disturbed believer or the concerned skeptic ask himself the question, “Have I completely considered the evidence that the Bible itself presents for the deity of Christ and the inspiration of Scripture?” An individual may read the great books on the apologetics and evidences and yet pass over the one Biblical book which was written for the avowed purpose of producing and sustaining faith.  That book is the Gospel of John.”</a:t>
            </a:r>
          </a:p>
          <a:p>
            <a:pPr marL="118872" indent="0">
              <a:buNone/>
            </a:pPr>
            <a:endParaRPr lang="en-US" sz="2000" dirty="0"/>
          </a:p>
          <a:p>
            <a:pPr marL="118872" indent="0">
              <a:buNone/>
            </a:pPr>
            <a:r>
              <a:rPr lang="en-US" sz="2000" dirty="0"/>
              <a:t>“…There is no middle ground; either Jesus was the Christ, the Son of God, or He was an imposter.  He was not merely a good man…The evidence is simple because it was built around the life of a person --- that person was the Son of God.  It should be convincing because there is no other answer to the great question, “Who say ye that I am?”  </a:t>
            </a:r>
          </a:p>
          <a:p>
            <a:pPr marL="118872" indent="0">
              <a:buNone/>
            </a:pPr>
            <a:r>
              <a:rPr lang="en-US" sz="2000" dirty="0"/>
              <a:t>	         </a:t>
            </a:r>
            <a:r>
              <a:rPr lang="en-US" sz="1700" dirty="0"/>
              <a:t>--- Homer Hailey, </a:t>
            </a:r>
            <a:r>
              <a:rPr lang="en-US" sz="1700" b="1" dirty="0"/>
              <a:t>That You May Believe - Studies in the Gospel of John</a:t>
            </a:r>
            <a:r>
              <a:rPr lang="en-US" sz="1700" dirty="0"/>
              <a:t>, </a:t>
            </a:r>
            <a:r>
              <a:rPr lang="en-US" sz="1700" i="1" dirty="0"/>
              <a:t>Preface</a:t>
            </a:r>
            <a:endParaRPr lang="en-US" sz="1700" dirty="0"/>
          </a:p>
        </p:txBody>
      </p:sp>
    </p:spTree>
    <p:extLst>
      <p:ext uri="{BB962C8B-B14F-4D97-AF65-F5344CB8AC3E}">
        <p14:creationId xmlns:p14="http://schemas.microsoft.com/office/powerpoint/2010/main" val="34055776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p:txBody>
          <a:bodyPr>
            <a:normAutofit fontScale="90000"/>
          </a:bodyPr>
          <a:lstStyle/>
          <a:p>
            <a:br>
              <a:rPr lang="en-US" dirty="0"/>
            </a:br>
            <a:br>
              <a:rPr lang="en-US" dirty="0"/>
            </a:br>
            <a:r>
              <a:rPr lang="en-US" dirty="0"/>
              <a:t>Who wrote the book?</a:t>
            </a:r>
            <a:br>
              <a:rPr lang="en-US" dirty="0"/>
            </a:br>
            <a:br>
              <a:rPr lang="en-US" dirty="0"/>
            </a:br>
            <a:endParaRPr lang="en-US" dirty="0"/>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76200" y="1524000"/>
            <a:ext cx="8915400" cy="5334000"/>
          </a:xfrm>
        </p:spPr>
        <p:txBody>
          <a:bodyPr>
            <a:normAutofit/>
          </a:bodyPr>
          <a:lstStyle/>
          <a:p>
            <a:pPr marL="118872" indent="0">
              <a:buNone/>
            </a:pPr>
            <a:r>
              <a:rPr lang="en-US" sz="2400" dirty="0"/>
              <a:t>John was the brother of James and son of Zebedee and Salome.  Along with Peter and Andrew, He was a fisherman by  trade.  Not surprisingly, the gospel of John never provides the name of its author. Such identifications were not made in any of the other three biblical gospels either.  Another significant evidence for John’s authorship is the unanimous testimony of early Christians, among them the second-century Christian Irenaeus, who declared that John was the disciple who laid his head on Jesus—the disciple “whom Jesus loved” (13:23)—and the author of the gospel.  </a:t>
            </a:r>
          </a:p>
        </p:txBody>
      </p:sp>
    </p:spTree>
    <p:extLst>
      <p:ext uri="{BB962C8B-B14F-4D97-AF65-F5344CB8AC3E}">
        <p14:creationId xmlns:p14="http://schemas.microsoft.com/office/powerpoint/2010/main" val="929148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p:txBody>
          <a:bodyPr>
            <a:normAutofit fontScale="90000"/>
          </a:bodyPr>
          <a:lstStyle/>
          <a:p>
            <a:br>
              <a:rPr lang="en-US" dirty="0"/>
            </a:br>
            <a:br>
              <a:rPr lang="en-US" dirty="0"/>
            </a:br>
            <a:r>
              <a:rPr lang="en-US" dirty="0"/>
              <a:t>Where are we?</a:t>
            </a:r>
            <a:br>
              <a:rPr lang="en-US" dirty="0"/>
            </a:br>
            <a:br>
              <a:rPr lang="en-US" dirty="0"/>
            </a:br>
            <a:endParaRPr lang="en-US" dirty="0"/>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228600" y="1524000"/>
            <a:ext cx="8763000" cy="5334000"/>
          </a:xfrm>
        </p:spPr>
        <p:txBody>
          <a:bodyPr>
            <a:normAutofit/>
          </a:bodyPr>
          <a:lstStyle/>
          <a:p>
            <a:pPr marL="118872" indent="0">
              <a:buNone/>
            </a:pPr>
            <a:r>
              <a:rPr lang="en-US" sz="2200" dirty="0"/>
              <a:t>In Christian tradition, John’s gospel has always been referred to as the fourth gospel, meaning it was composed after the other three. Polycarp, a second-century Christian martyr who knew John personally, told Irenaeus that John had written the book during the apostle’s time serving the church in Ephesus, after his return from Patmos (where he had a vision). These factors suggest that John wrote the book about AD 95, during the time of the Roman Caesar, Domitianus Augustus.  It is apparently written in Gentile surroundings and for universal usage, as John goes to some great lengths to explain the Jewish feasts and customs to those unfamiliar with them (2:13; 4:9; 19:31).  </a:t>
            </a:r>
          </a:p>
          <a:p>
            <a:pPr marL="118872" indent="0">
              <a:buNone/>
            </a:pPr>
            <a:endParaRPr lang="en-US" sz="2200" dirty="0"/>
          </a:p>
          <a:p>
            <a:pPr marL="118872" indent="0">
              <a:buNone/>
            </a:pPr>
            <a:r>
              <a:rPr lang="en-US" sz="2200" dirty="0"/>
              <a:t>“A fragmentary manuscript of John 18:31-33, 37, 38, in the John Ryland Library, Manchester, England, provides evidence that John’s gospel was in use during the first half of the second century.” </a:t>
            </a:r>
            <a:r>
              <a:rPr lang="en-US" sz="2000" dirty="0"/>
              <a:t>--- </a:t>
            </a:r>
            <a:r>
              <a:rPr lang="en-US" sz="1600" dirty="0"/>
              <a:t>Roy Cogdill, The New Testament, Book By Book, </a:t>
            </a:r>
            <a:r>
              <a:rPr lang="en-US" sz="2000" dirty="0"/>
              <a:t> page 34.  </a:t>
            </a:r>
          </a:p>
        </p:txBody>
      </p:sp>
    </p:spTree>
    <p:extLst>
      <p:ext uri="{BB962C8B-B14F-4D97-AF65-F5344CB8AC3E}">
        <p14:creationId xmlns:p14="http://schemas.microsoft.com/office/powerpoint/2010/main" val="1075580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p:txBody>
          <a:bodyPr>
            <a:normAutofit fontScale="90000"/>
          </a:bodyPr>
          <a:lstStyle/>
          <a:p>
            <a:br>
              <a:rPr lang="en-US" dirty="0"/>
            </a:br>
            <a:br>
              <a:rPr lang="en-US" dirty="0"/>
            </a:br>
            <a:r>
              <a:rPr lang="en-US" dirty="0"/>
              <a:t>Why is John so important?</a:t>
            </a:r>
            <a:br>
              <a:rPr lang="en-US" dirty="0"/>
            </a:br>
            <a:br>
              <a:rPr lang="en-US" dirty="0"/>
            </a:br>
            <a:endParaRPr lang="en-US" dirty="0"/>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304800" y="1676401"/>
            <a:ext cx="8382000" cy="4724400"/>
          </a:xfrm>
        </p:spPr>
        <p:txBody>
          <a:bodyPr>
            <a:normAutofit/>
          </a:bodyPr>
          <a:lstStyle/>
          <a:p>
            <a:pPr marL="118872" indent="0">
              <a:buNone/>
            </a:pPr>
            <a:r>
              <a:rPr lang="en-US" sz="2400" dirty="0"/>
              <a:t>John did not include the nativity story in his gospel; instead, he introduced his book by going back even further into history. Invoking the “in the beginning” language of Genesis 1:1, John made a direct link between the nature of God and the nature of the Word, Jesus Christ “who became flesh and dwelt among us” (1:14). The emphasis on the deity of Christ is a striking quality of John’s gospel. It also comes through clearly elsewhere in the book, particularly in John 8:58 when Jesus claimed the divine name—“I am”—for Himself, which led an angry mob of Jews to try and kill Him for blasphemy.</a:t>
            </a:r>
          </a:p>
          <a:p>
            <a:pPr marL="118872" indent="0">
              <a:buNone/>
            </a:pPr>
            <a:endParaRPr lang="en-US" sz="2400" dirty="0"/>
          </a:p>
        </p:txBody>
      </p:sp>
    </p:spTree>
    <p:extLst>
      <p:ext uri="{BB962C8B-B14F-4D97-AF65-F5344CB8AC3E}">
        <p14:creationId xmlns:p14="http://schemas.microsoft.com/office/powerpoint/2010/main" val="938438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a:xfrm>
            <a:off x="381000" y="155448"/>
            <a:ext cx="8305800" cy="301751"/>
          </a:xfrm>
        </p:spPr>
        <p:txBody>
          <a:bodyPr>
            <a:normAutofit fontScale="90000"/>
          </a:bodyPr>
          <a:lstStyle/>
          <a:p>
            <a:br>
              <a:rPr lang="en-US" dirty="0"/>
            </a:br>
            <a:br>
              <a:rPr lang="en-US" dirty="0"/>
            </a:br>
            <a:r>
              <a:rPr lang="en-US" dirty="0"/>
              <a:t>What’s the point?</a:t>
            </a:r>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152400" y="1524000"/>
            <a:ext cx="8839200" cy="5334000"/>
          </a:xfrm>
        </p:spPr>
        <p:txBody>
          <a:bodyPr>
            <a:normAutofit fontScale="85000" lnSpcReduction="20000"/>
          </a:bodyPr>
          <a:lstStyle/>
          <a:p>
            <a:pPr marL="118872" indent="0">
              <a:buNone/>
            </a:pPr>
            <a:r>
              <a:rPr lang="en-US" sz="2400" dirty="0"/>
              <a:t>While the other three gospels portray Jesus as the </a:t>
            </a:r>
            <a:r>
              <a:rPr lang="en-US" sz="2400" i="1" dirty="0"/>
              <a:t>King,</a:t>
            </a:r>
            <a:r>
              <a:rPr lang="en-US" sz="2400" dirty="0"/>
              <a:t> the </a:t>
            </a:r>
            <a:r>
              <a:rPr lang="en-US" sz="2400" i="1" dirty="0"/>
              <a:t>Servant</a:t>
            </a:r>
            <a:r>
              <a:rPr lang="en-US" sz="2400" dirty="0"/>
              <a:t>, and the </a:t>
            </a:r>
            <a:r>
              <a:rPr lang="en-US" sz="2400" i="1" dirty="0"/>
              <a:t>Son of Man</a:t>
            </a:r>
            <a:r>
              <a:rPr lang="en-US" sz="2400" dirty="0"/>
              <a:t>, John portrays Jesus as the </a:t>
            </a:r>
            <a:r>
              <a:rPr lang="en-US" sz="2400" i="1" dirty="0"/>
              <a:t>Son of God</a:t>
            </a:r>
            <a:r>
              <a:rPr lang="en-US" sz="2400" dirty="0"/>
              <a:t>. John stated his theme more clearly than any of the other gospel writers, and he does so from a very personal point of view, that his readers might “believe that Jesus is the Christ, the Son of God,” so that they may have life in His name (John 20:31).  To accomplish that goal, John presented a distinctive picture of Jesus Christ, one in complete unity with the portraits in the other three gospels, but one that also adds significantly to the Bible’s revelation of Jesus Christ, the God-man.  </a:t>
            </a:r>
          </a:p>
          <a:p>
            <a:pPr marL="118872" indent="0">
              <a:buNone/>
            </a:pPr>
            <a:endParaRPr lang="en-US" sz="2400" dirty="0"/>
          </a:p>
          <a:p>
            <a:pPr marL="118872" indent="0">
              <a:buNone/>
            </a:pPr>
            <a:r>
              <a:rPr lang="en-US" sz="2400" dirty="0"/>
              <a:t>John used a variety of techniques to communicate to his readers the nature of Jesus. These include his citation of Jesus’s seven “I am” statements, in which Jesus spoke of Himself in terms such as “the Light of the world” (8:12), “the resurrection and the life” (11:25), and “the way, and the truth, and the life” (14:6). Much of John’s gospel (chapters 2–12) might be called the Book of Signs, as it recounts Jesus’s performing of seven different miracles—such as the turning water to wine at Cana and raising Lazarus from the dead at Bethany. These miracles illustrate His identity as the Son of God.</a:t>
            </a:r>
          </a:p>
          <a:p>
            <a:pPr marL="118872" indent="0">
              <a:buNone/>
            </a:pPr>
            <a:endParaRPr lang="en-US" sz="2400" dirty="0"/>
          </a:p>
          <a:p>
            <a:pPr marL="118872" indent="0">
              <a:buNone/>
            </a:pPr>
            <a:r>
              <a:rPr lang="en-US" sz="2400" dirty="0"/>
              <a:t>According to Cogdill, John gives a great deal of emphasis to the Fatherhood of God - referring to it over 100 times in this gospel (Examples: 4:23; 5:21; 7:16; 10:29; 14:23; 17:5, 11).  </a:t>
            </a:r>
          </a:p>
        </p:txBody>
      </p:sp>
    </p:spTree>
    <p:extLst>
      <p:ext uri="{BB962C8B-B14F-4D97-AF65-F5344CB8AC3E}">
        <p14:creationId xmlns:p14="http://schemas.microsoft.com/office/powerpoint/2010/main" val="1429835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07F65-D2A4-364F-AF66-F4F695037961}"/>
              </a:ext>
            </a:extLst>
          </p:cNvPr>
          <p:cNvSpPr>
            <a:spLocks noGrp="1"/>
          </p:cNvSpPr>
          <p:nvPr>
            <p:ph type="title"/>
          </p:nvPr>
        </p:nvSpPr>
        <p:spPr>
          <a:xfrm>
            <a:off x="381000" y="155448"/>
            <a:ext cx="8305800" cy="301751"/>
          </a:xfrm>
        </p:spPr>
        <p:txBody>
          <a:bodyPr>
            <a:normAutofit fontScale="90000"/>
          </a:bodyPr>
          <a:lstStyle/>
          <a:p>
            <a:br>
              <a:rPr lang="en-US" dirty="0"/>
            </a:br>
            <a:br>
              <a:rPr lang="en-US" dirty="0"/>
            </a:br>
            <a:r>
              <a:rPr lang="en-US" dirty="0"/>
              <a:t>How do I apply?</a:t>
            </a:r>
          </a:p>
        </p:txBody>
      </p:sp>
      <p:sp>
        <p:nvSpPr>
          <p:cNvPr id="3" name="Content Placeholder 2">
            <a:extLst>
              <a:ext uri="{FF2B5EF4-FFF2-40B4-BE49-F238E27FC236}">
                <a16:creationId xmlns:a16="http://schemas.microsoft.com/office/drawing/2014/main" id="{85B3EBE6-D002-5449-A260-992EBCE7DFFC}"/>
              </a:ext>
            </a:extLst>
          </p:cNvPr>
          <p:cNvSpPr>
            <a:spLocks noGrp="1"/>
          </p:cNvSpPr>
          <p:nvPr>
            <p:ph idx="1"/>
          </p:nvPr>
        </p:nvSpPr>
        <p:spPr>
          <a:xfrm>
            <a:off x="152400" y="1524000"/>
            <a:ext cx="8839200" cy="5334000"/>
          </a:xfrm>
        </p:spPr>
        <p:txBody>
          <a:bodyPr>
            <a:normAutofit/>
          </a:bodyPr>
          <a:lstStyle/>
          <a:p>
            <a:pPr marL="118872" indent="0">
              <a:buNone/>
            </a:pPr>
            <a:r>
              <a:rPr lang="en-US" sz="2200" dirty="0"/>
              <a:t>Jesus’s identity as the divine Son of God sets Him apart from any other man who ever lived.  He carries with Him the transcendence that comes only with God Himself.  Therefore, His work on our behalf makes our salvation sure.  Because He is God, His sacrifice on the cross has eternal implications, unlike the limited effect of the animal sacrifices in the Old Testament.  Jesus, the God-man, has atoned for our sins.  We can place our confidence in Him because of His divine nature.</a:t>
            </a:r>
          </a:p>
          <a:p>
            <a:pPr marL="118872" indent="0">
              <a:buNone/>
            </a:pPr>
            <a:endParaRPr lang="en-US" sz="2200" dirty="0"/>
          </a:p>
          <a:p>
            <a:pPr marL="118872" indent="0">
              <a:buNone/>
            </a:pPr>
            <a:r>
              <a:rPr lang="en-US" sz="2200" dirty="0"/>
              <a:t>For readers of John’s gospel, the question is a simple, though significant, one: Do you believe that Jesus is Lord? If you believe and obey, you will receive eternal life, claiming the truth that you will one day live in the presence of God in a place with no more pain, no more tears, and no more death (Jn. 20:30-31).</a:t>
            </a:r>
          </a:p>
        </p:txBody>
      </p:sp>
    </p:spTree>
    <p:extLst>
      <p:ext uri="{BB962C8B-B14F-4D97-AF65-F5344CB8AC3E}">
        <p14:creationId xmlns:p14="http://schemas.microsoft.com/office/powerpoint/2010/main" val="2111396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0EB8-D600-D345-B0B2-09B15A4C47F7}"/>
              </a:ext>
            </a:extLst>
          </p:cNvPr>
          <p:cNvSpPr>
            <a:spLocks noGrp="1"/>
          </p:cNvSpPr>
          <p:nvPr>
            <p:ph type="title"/>
          </p:nvPr>
        </p:nvSpPr>
        <p:spPr/>
        <p:txBody>
          <a:bodyPr>
            <a:normAutofit/>
          </a:bodyPr>
          <a:lstStyle/>
          <a:p>
            <a:r>
              <a:rPr lang="en-US" sz="3600" dirty="0"/>
              <a:t>Theme - </a:t>
            </a:r>
            <a:r>
              <a:rPr lang="en-US" sz="3600" b="0" dirty="0"/>
              <a:t>John 20:30-31</a:t>
            </a:r>
            <a:endParaRPr lang="en-US" sz="3600" dirty="0"/>
          </a:p>
        </p:txBody>
      </p:sp>
      <p:sp>
        <p:nvSpPr>
          <p:cNvPr id="3" name="Content Placeholder 2">
            <a:extLst>
              <a:ext uri="{FF2B5EF4-FFF2-40B4-BE49-F238E27FC236}">
                <a16:creationId xmlns:a16="http://schemas.microsoft.com/office/drawing/2014/main" id="{A81B7DF0-EB74-2D46-8183-41FFC38D9B20}"/>
              </a:ext>
            </a:extLst>
          </p:cNvPr>
          <p:cNvSpPr>
            <a:spLocks noGrp="1"/>
          </p:cNvSpPr>
          <p:nvPr>
            <p:ph idx="1"/>
          </p:nvPr>
        </p:nvSpPr>
        <p:spPr>
          <a:xfrm>
            <a:off x="304800" y="1600200"/>
            <a:ext cx="8610600" cy="4800601"/>
          </a:xfrm>
        </p:spPr>
        <p:txBody>
          <a:bodyPr>
            <a:normAutofit/>
          </a:bodyPr>
          <a:lstStyle/>
          <a:p>
            <a:pPr marL="118872" indent="0">
              <a:buNone/>
            </a:pPr>
            <a:endParaRPr lang="en-US" sz="2000" i="1" dirty="0"/>
          </a:p>
          <a:p>
            <a:pPr marL="118872" indent="0">
              <a:buNone/>
            </a:pPr>
            <a:endParaRPr lang="en-US" sz="2000" dirty="0"/>
          </a:p>
        </p:txBody>
      </p:sp>
      <p:sp>
        <p:nvSpPr>
          <p:cNvPr id="4" name="TextBox 3">
            <a:extLst>
              <a:ext uri="{FF2B5EF4-FFF2-40B4-BE49-F238E27FC236}">
                <a16:creationId xmlns:a16="http://schemas.microsoft.com/office/drawing/2014/main" id="{3FB5280C-3A59-354B-90DC-ADF6C2DA410D}"/>
              </a:ext>
            </a:extLst>
          </p:cNvPr>
          <p:cNvSpPr txBox="1"/>
          <p:nvPr/>
        </p:nvSpPr>
        <p:spPr>
          <a:xfrm>
            <a:off x="228601" y="1547087"/>
            <a:ext cx="8720136" cy="1323439"/>
          </a:xfrm>
          <a:prstGeom prst="rect">
            <a:avLst/>
          </a:prstGeom>
          <a:noFill/>
          <a:ln>
            <a:solidFill>
              <a:srgbClr val="FFC000"/>
            </a:solidFill>
          </a:ln>
        </p:spPr>
        <p:txBody>
          <a:bodyPr wrap="square" rtlCol="0">
            <a:spAutoFit/>
          </a:bodyPr>
          <a:lstStyle/>
          <a:p>
            <a:r>
              <a:rPr lang="en-US" sz="2000" dirty="0"/>
              <a:t>“Now Jesus did many other signs in the presence of the disciples, which are not written in this book; 31 but these are written so that you may believe that Jesus is the Christ, the Son of God, and that by believing you may have life in his name” (Jn. 20:30-31, ESV)</a:t>
            </a:r>
          </a:p>
        </p:txBody>
      </p:sp>
      <p:sp>
        <p:nvSpPr>
          <p:cNvPr id="5" name="TextBox 4">
            <a:extLst>
              <a:ext uri="{FF2B5EF4-FFF2-40B4-BE49-F238E27FC236}">
                <a16:creationId xmlns:a16="http://schemas.microsoft.com/office/drawing/2014/main" id="{B8CD1632-98E3-944F-8B6F-0043408784E4}"/>
              </a:ext>
            </a:extLst>
          </p:cNvPr>
          <p:cNvSpPr txBox="1"/>
          <p:nvPr/>
        </p:nvSpPr>
        <p:spPr>
          <a:xfrm>
            <a:off x="211931" y="3009437"/>
            <a:ext cx="8720137" cy="3600986"/>
          </a:xfrm>
          <a:prstGeom prst="rect">
            <a:avLst/>
          </a:prstGeom>
          <a:noFill/>
          <a:ln w="76200">
            <a:solidFill>
              <a:srgbClr val="FFC000"/>
            </a:solidFill>
          </a:ln>
        </p:spPr>
        <p:txBody>
          <a:bodyPr wrap="square" rtlCol="0">
            <a:spAutoFit/>
          </a:bodyPr>
          <a:lstStyle/>
          <a:p>
            <a:r>
              <a:rPr lang="en-US" sz="1900" b="1" dirty="0"/>
              <a:t>A SELECTIVE GOSPEL</a:t>
            </a:r>
            <a:r>
              <a:rPr lang="en-US" sz="1900" dirty="0"/>
              <a:t> 	  ---	</a:t>
            </a:r>
            <a:r>
              <a:rPr lang="en-US" sz="1900" b="1" dirty="0"/>
              <a:t>“Now Jesus did many other signs in the 					presence of the disciples, which are not 					written in this book;</a:t>
            </a:r>
          </a:p>
          <a:p>
            <a:endParaRPr lang="en-US" sz="1900" b="1" dirty="0"/>
          </a:p>
          <a:p>
            <a:r>
              <a:rPr lang="en-US" sz="1900" b="1" dirty="0"/>
              <a:t>AN APOLOGETIC GOSPEL    ---          But these are written so that you may believe</a:t>
            </a:r>
          </a:p>
          <a:p>
            <a:endParaRPr lang="en-US" sz="1900" b="1" dirty="0"/>
          </a:p>
          <a:p>
            <a:r>
              <a:rPr lang="en-US" sz="1900" b="1" dirty="0"/>
              <a:t>AN INTERPRETIVE GOSPEL ---         That Jesus is the Christ,</a:t>
            </a:r>
          </a:p>
          <a:p>
            <a:endParaRPr lang="en-US" sz="1900" b="1" dirty="0"/>
          </a:p>
          <a:p>
            <a:r>
              <a:rPr lang="en-US" sz="1900" b="1" dirty="0"/>
              <a:t>A DIFINITIVE GOSPEL	     ---         The son of God,</a:t>
            </a:r>
          </a:p>
          <a:p>
            <a:endParaRPr lang="en-US" sz="1900" b="1" dirty="0"/>
          </a:p>
          <a:p>
            <a:r>
              <a:rPr lang="en-US" sz="1900" b="1" dirty="0"/>
              <a:t>AN EFFECTIVE GOSPEL	     ---        And that by believing you may have life in his 			                  name” </a:t>
            </a:r>
          </a:p>
        </p:txBody>
      </p:sp>
    </p:spTree>
    <p:extLst>
      <p:ext uri="{BB962C8B-B14F-4D97-AF65-F5344CB8AC3E}">
        <p14:creationId xmlns:p14="http://schemas.microsoft.com/office/powerpoint/2010/main" val="2952031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2812-02E1-7647-92EA-82EBFC6EE3DE}"/>
              </a:ext>
            </a:extLst>
          </p:cNvPr>
          <p:cNvSpPr>
            <a:spLocks noGrp="1"/>
          </p:cNvSpPr>
          <p:nvPr>
            <p:ph type="title"/>
          </p:nvPr>
        </p:nvSpPr>
        <p:spPr/>
        <p:txBody>
          <a:bodyPr>
            <a:normAutofit/>
          </a:bodyPr>
          <a:lstStyle/>
          <a:p>
            <a:r>
              <a:rPr lang="en-US" sz="3200" dirty="0"/>
              <a:t>The Seven “I Am’s” of Jesus found in John </a:t>
            </a:r>
          </a:p>
        </p:txBody>
      </p:sp>
      <p:sp>
        <p:nvSpPr>
          <p:cNvPr id="3" name="Content Placeholder 2">
            <a:extLst>
              <a:ext uri="{FF2B5EF4-FFF2-40B4-BE49-F238E27FC236}">
                <a16:creationId xmlns:a16="http://schemas.microsoft.com/office/drawing/2014/main" id="{CB9DF224-D66A-7F48-B720-4CDCB0D03D62}"/>
              </a:ext>
            </a:extLst>
          </p:cNvPr>
          <p:cNvSpPr>
            <a:spLocks noGrp="1"/>
          </p:cNvSpPr>
          <p:nvPr>
            <p:ph idx="1"/>
          </p:nvPr>
        </p:nvSpPr>
        <p:spPr>
          <a:xfrm>
            <a:off x="457200" y="1752601"/>
            <a:ext cx="8229600" cy="4648200"/>
          </a:xfrm>
        </p:spPr>
        <p:txBody>
          <a:bodyPr>
            <a:normAutofit/>
          </a:bodyPr>
          <a:lstStyle/>
          <a:p>
            <a:pPr marL="118872" indent="0">
              <a:buNone/>
            </a:pPr>
            <a:r>
              <a:rPr lang="en-US" sz="2800" b="1" dirty="0"/>
              <a:t>I AM….</a:t>
            </a:r>
          </a:p>
          <a:p>
            <a:pPr marL="925830" lvl="1" indent="-514350">
              <a:buFont typeface="+mj-lt"/>
              <a:buAutoNum type="arabicPeriod"/>
            </a:pPr>
            <a:r>
              <a:rPr lang="en-US" sz="2400" dirty="0"/>
              <a:t>The bread of life (6:36)</a:t>
            </a:r>
          </a:p>
          <a:p>
            <a:pPr marL="925830" lvl="1" indent="-514350">
              <a:buFont typeface="+mj-lt"/>
              <a:buAutoNum type="arabicPeriod"/>
            </a:pPr>
            <a:r>
              <a:rPr lang="en-US" sz="2400" dirty="0"/>
              <a:t>The light of the world (8:12; 9:5)</a:t>
            </a:r>
          </a:p>
          <a:p>
            <a:pPr marL="925830" lvl="1" indent="-514350">
              <a:buFont typeface="+mj-lt"/>
              <a:buAutoNum type="arabicPeriod"/>
            </a:pPr>
            <a:r>
              <a:rPr lang="en-US" sz="2400" dirty="0"/>
              <a:t>The door (10:7)</a:t>
            </a:r>
          </a:p>
          <a:p>
            <a:pPr marL="925830" lvl="1" indent="-514350">
              <a:buFont typeface="+mj-lt"/>
              <a:buAutoNum type="arabicPeriod"/>
            </a:pPr>
            <a:r>
              <a:rPr lang="en-US" sz="2400" dirty="0"/>
              <a:t>The good shepherd (10:11, 14)</a:t>
            </a:r>
          </a:p>
          <a:p>
            <a:pPr marL="925830" lvl="1" indent="-514350">
              <a:buFont typeface="+mj-lt"/>
              <a:buAutoNum type="arabicPeriod"/>
            </a:pPr>
            <a:r>
              <a:rPr lang="en-US" sz="2400" dirty="0"/>
              <a:t>The resurrection and the life” (11;25)</a:t>
            </a:r>
          </a:p>
          <a:p>
            <a:pPr marL="925830" lvl="1" indent="-514350">
              <a:buFont typeface="+mj-lt"/>
              <a:buAutoNum type="arabicPeriod"/>
            </a:pPr>
            <a:r>
              <a:rPr lang="en-US" sz="2400" dirty="0"/>
              <a:t>The way, the truth,  and the life ((14:6)</a:t>
            </a:r>
          </a:p>
          <a:p>
            <a:pPr marL="925830" lvl="1" indent="-514350">
              <a:buFont typeface="+mj-lt"/>
              <a:buAutoNum type="arabicPeriod"/>
            </a:pPr>
            <a:r>
              <a:rPr lang="en-US" sz="2400" dirty="0"/>
              <a:t>The true vine (15:1)</a:t>
            </a:r>
            <a:br>
              <a:rPr lang="en-US" sz="2400" dirty="0"/>
            </a:br>
            <a:endParaRPr lang="en-US" sz="2400" dirty="0"/>
          </a:p>
          <a:p>
            <a:pPr marL="633222" indent="-514350">
              <a:buFont typeface="+mj-lt"/>
              <a:buAutoNum type="arabicPeriod"/>
            </a:pPr>
            <a:endParaRPr lang="en-US" dirty="0"/>
          </a:p>
          <a:p>
            <a:pPr marL="633222" indent="-514350">
              <a:buFont typeface="+mj-lt"/>
              <a:buAutoNum type="arabicPeriod"/>
            </a:pPr>
            <a:endParaRPr lang="en-US" dirty="0"/>
          </a:p>
        </p:txBody>
      </p:sp>
    </p:spTree>
    <p:extLst>
      <p:ext uri="{BB962C8B-B14F-4D97-AF65-F5344CB8AC3E}">
        <p14:creationId xmlns:p14="http://schemas.microsoft.com/office/powerpoint/2010/main" val="3271012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EEEF3D-1A85-FF41-9C50-AD2B9A6782C8}"/>
              </a:ext>
            </a:extLst>
          </p:cNvPr>
          <p:cNvSpPr>
            <a:spLocks noGrp="1"/>
          </p:cNvSpPr>
          <p:nvPr>
            <p:ph type="title"/>
          </p:nvPr>
        </p:nvSpPr>
        <p:spPr/>
        <p:txBody>
          <a:bodyPr>
            <a:normAutofit/>
          </a:bodyPr>
          <a:lstStyle/>
          <a:p>
            <a:r>
              <a:rPr lang="en-US" sz="3200" dirty="0"/>
              <a:t>Jesus claims that He was the Son of God</a:t>
            </a:r>
          </a:p>
        </p:txBody>
      </p:sp>
      <p:sp>
        <p:nvSpPr>
          <p:cNvPr id="3" name="Content Placeholder 2">
            <a:extLst>
              <a:ext uri="{FF2B5EF4-FFF2-40B4-BE49-F238E27FC236}">
                <a16:creationId xmlns:a16="http://schemas.microsoft.com/office/drawing/2014/main" id="{05745533-BE5D-5042-83D4-AC1A0D4DEC92}"/>
              </a:ext>
            </a:extLst>
          </p:cNvPr>
          <p:cNvSpPr>
            <a:spLocks noGrp="1"/>
          </p:cNvSpPr>
          <p:nvPr>
            <p:ph idx="1"/>
          </p:nvPr>
        </p:nvSpPr>
        <p:spPr>
          <a:xfrm>
            <a:off x="228600" y="1524000"/>
            <a:ext cx="8763000" cy="5204559"/>
          </a:xfrm>
        </p:spPr>
        <p:txBody>
          <a:bodyPr>
            <a:normAutofit/>
          </a:bodyPr>
          <a:lstStyle/>
          <a:p>
            <a:pPr marL="633222" indent="-514350">
              <a:buFont typeface="+mj-lt"/>
              <a:buAutoNum type="arabicPeriod"/>
            </a:pPr>
            <a:r>
              <a:rPr lang="en-US" sz="2000" b="1" dirty="0"/>
              <a:t>I am He (Messiah) (4:25-26)</a:t>
            </a:r>
          </a:p>
          <a:p>
            <a:pPr marL="633222" indent="-514350">
              <a:buFont typeface="+mj-lt"/>
              <a:buAutoNum type="arabicPeriod"/>
            </a:pPr>
            <a:endParaRPr lang="en-US" sz="2000" b="1" dirty="0"/>
          </a:p>
          <a:p>
            <a:pPr marL="633222" indent="-514350">
              <a:buFont typeface="+mj-lt"/>
              <a:buAutoNum type="arabicPeriod"/>
            </a:pPr>
            <a:endParaRPr lang="en-US" sz="2000" dirty="0"/>
          </a:p>
          <a:p>
            <a:pPr marL="118872" indent="0">
              <a:buNone/>
            </a:pPr>
            <a:endParaRPr lang="en-US" sz="2000" dirty="0"/>
          </a:p>
          <a:p>
            <a:pPr marL="633222" indent="-514350">
              <a:buFont typeface="+mj-lt"/>
              <a:buAutoNum type="arabicPeriod" startAt="2"/>
            </a:pPr>
            <a:r>
              <a:rPr lang="en-US" sz="2000" b="1" dirty="0"/>
              <a:t>My Father is working…and I am working </a:t>
            </a:r>
            <a:r>
              <a:rPr lang="en-US" sz="2000" dirty="0"/>
              <a:t>(</a:t>
            </a:r>
            <a:r>
              <a:rPr lang="en-US" sz="2000" b="1" dirty="0"/>
              <a:t>5:17)</a:t>
            </a:r>
          </a:p>
          <a:p>
            <a:pPr marL="633222" indent="-514350">
              <a:buFont typeface="+mj-lt"/>
              <a:buAutoNum type="arabicPeriod" startAt="2"/>
            </a:pPr>
            <a:endParaRPr lang="en-US" sz="2000" b="1" dirty="0"/>
          </a:p>
          <a:p>
            <a:pPr marL="633222" indent="-514350">
              <a:buFont typeface="+mj-lt"/>
              <a:buAutoNum type="arabicPeriod" startAt="2"/>
            </a:pPr>
            <a:r>
              <a:rPr lang="en-US" sz="2000" b="1" dirty="0"/>
              <a:t>Before Abraham was born, I am (8:58)</a:t>
            </a:r>
          </a:p>
          <a:p>
            <a:pPr marL="633222" indent="-514350">
              <a:buFont typeface="+mj-lt"/>
              <a:buAutoNum type="arabicPeriod" startAt="2"/>
            </a:pPr>
            <a:endParaRPr lang="en-US" sz="2000" b="1" dirty="0"/>
          </a:p>
          <a:p>
            <a:pPr marL="633222" indent="-514350">
              <a:buFont typeface="+mj-lt"/>
              <a:buAutoNum type="arabicPeriod" startAt="2"/>
            </a:pPr>
            <a:r>
              <a:rPr lang="en-US" sz="2000" b="1" dirty="0"/>
              <a:t>I and My Father are one (10:30)</a:t>
            </a:r>
          </a:p>
          <a:p>
            <a:pPr marL="633222" indent="-514350">
              <a:buFont typeface="+mj-lt"/>
              <a:buAutoNum type="arabicPeriod" startAt="2"/>
            </a:pPr>
            <a:endParaRPr lang="en-US" sz="2000" b="1" dirty="0"/>
          </a:p>
          <a:p>
            <a:pPr marL="633222" indent="-514350">
              <a:buFont typeface="+mj-lt"/>
              <a:buAutoNum type="arabicPeriod" startAt="2"/>
            </a:pPr>
            <a:r>
              <a:rPr lang="en-US" sz="2000" b="1" dirty="0"/>
              <a:t>I said I am the Son of God (10:36)</a:t>
            </a:r>
          </a:p>
          <a:p>
            <a:pPr marL="633222" indent="-514350">
              <a:buFont typeface="+mj-lt"/>
              <a:buAutoNum type="arabicPeriod" startAt="2"/>
            </a:pPr>
            <a:endParaRPr lang="en-US" sz="2000" b="1" dirty="0"/>
          </a:p>
          <a:p>
            <a:pPr marL="633222" indent="-514350">
              <a:buFont typeface="+mj-lt"/>
              <a:buAutoNum type="arabicPeriod" startAt="2"/>
            </a:pPr>
            <a:endParaRPr lang="en-US" sz="2000" b="1" dirty="0"/>
          </a:p>
          <a:p>
            <a:pPr marL="633222" indent="-514350">
              <a:buFont typeface="+mj-lt"/>
              <a:buAutoNum type="arabicPeriod" startAt="2"/>
            </a:pPr>
            <a:r>
              <a:rPr lang="en-US" sz="2000" b="1" dirty="0"/>
              <a:t>He that hath seen me hath seen the Father (14:9)</a:t>
            </a:r>
            <a:br>
              <a:rPr lang="en-US" sz="2000" b="1" dirty="0"/>
            </a:br>
            <a:endParaRPr lang="en-US" sz="2000" b="1" dirty="0"/>
          </a:p>
        </p:txBody>
      </p:sp>
      <p:sp>
        <p:nvSpPr>
          <p:cNvPr id="4" name="TextBox 3">
            <a:extLst>
              <a:ext uri="{FF2B5EF4-FFF2-40B4-BE49-F238E27FC236}">
                <a16:creationId xmlns:a16="http://schemas.microsoft.com/office/drawing/2014/main" id="{254F0A24-1B87-2946-AEF2-AED56DC86BBF}"/>
              </a:ext>
            </a:extLst>
          </p:cNvPr>
          <p:cNvSpPr txBox="1"/>
          <p:nvPr/>
        </p:nvSpPr>
        <p:spPr>
          <a:xfrm>
            <a:off x="842313" y="1897319"/>
            <a:ext cx="8229600" cy="923330"/>
          </a:xfrm>
          <a:prstGeom prst="rect">
            <a:avLst/>
          </a:prstGeom>
          <a:noFill/>
        </p:spPr>
        <p:txBody>
          <a:bodyPr wrap="square" rtlCol="0">
            <a:spAutoFit/>
          </a:bodyPr>
          <a:lstStyle/>
          <a:p>
            <a:r>
              <a:rPr lang="en-US" dirty="0"/>
              <a:t>25 The woman said to him, “I know that Messiah is coming (he who is called Christ). When he comes, he will tell us all things.” 26 Jesus said to her, “I who speak to you am he.”</a:t>
            </a:r>
          </a:p>
        </p:txBody>
      </p:sp>
      <p:sp>
        <p:nvSpPr>
          <p:cNvPr id="5" name="TextBox 4">
            <a:extLst>
              <a:ext uri="{FF2B5EF4-FFF2-40B4-BE49-F238E27FC236}">
                <a16:creationId xmlns:a16="http://schemas.microsoft.com/office/drawing/2014/main" id="{3785AD56-6361-174A-BC4D-C677C66FAAD9}"/>
              </a:ext>
            </a:extLst>
          </p:cNvPr>
          <p:cNvSpPr txBox="1"/>
          <p:nvPr/>
        </p:nvSpPr>
        <p:spPr>
          <a:xfrm>
            <a:off x="842313" y="4312371"/>
            <a:ext cx="7924800" cy="369332"/>
          </a:xfrm>
          <a:prstGeom prst="rect">
            <a:avLst/>
          </a:prstGeom>
          <a:noFill/>
        </p:spPr>
        <p:txBody>
          <a:bodyPr wrap="square" rtlCol="0">
            <a:spAutoFit/>
          </a:bodyPr>
          <a:lstStyle/>
          <a:p>
            <a:r>
              <a:rPr lang="en-US" dirty="0"/>
              <a:t>“I and the Father are one.”</a:t>
            </a:r>
          </a:p>
        </p:txBody>
      </p:sp>
      <p:sp>
        <p:nvSpPr>
          <p:cNvPr id="6" name="TextBox 5">
            <a:extLst>
              <a:ext uri="{FF2B5EF4-FFF2-40B4-BE49-F238E27FC236}">
                <a16:creationId xmlns:a16="http://schemas.microsoft.com/office/drawing/2014/main" id="{FCD096DC-E558-1947-9FCC-581D10DB8D32}"/>
              </a:ext>
            </a:extLst>
          </p:cNvPr>
          <p:cNvSpPr txBox="1"/>
          <p:nvPr/>
        </p:nvSpPr>
        <p:spPr>
          <a:xfrm>
            <a:off x="821531" y="3075137"/>
            <a:ext cx="8415338" cy="369332"/>
          </a:xfrm>
          <a:prstGeom prst="rect">
            <a:avLst/>
          </a:prstGeom>
          <a:noFill/>
        </p:spPr>
        <p:txBody>
          <a:bodyPr wrap="square" rtlCol="0">
            <a:spAutoFit/>
          </a:bodyPr>
          <a:lstStyle/>
          <a:p>
            <a:r>
              <a:rPr lang="en-US" dirty="0"/>
              <a:t>“But Jesus answered them, “My Father is working until now, and I am working.”</a:t>
            </a:r>
          </a:p>
        </p:txBody>
      </p:sp>
      <p:sp>
        <p:nvSpPr>
          <p:cNvPr id="7" name="TextBox 6">
            <a:extLst>
              <a:ext uri="{FF2B5EF4-FFF2-40B4-BE49-F238E27FC236}">
                <a16:creationId xmlns:a16="http://schemas.microsoft.com/office/drawing/2014/main" id="{98B42B6C-AD3E-4046-9EB2-CABFB4C01B98}"/>
              </a:ext>
            </a:extLst>
          </p:cNvPr>
          <p:cNvSpPr txBox="1"/>
          <p:nvPr/>
        </p:nvSpPr>
        <p:spPr>
          <a:xfrm>
            <a:off x="821531" y="3666608"/>
            <a:ext cx="7924800" cy="369332"/>
          </a:xfrm>
          <a:prstGeom prst="rect">
            <a:avLst/>
          </a:prstGeom>
          <a:noFill/>
        </p:spPr>
        <p:txBody>
          <a:bodyPr wrap="square" rtlCol="0">
            <a:spAutoFit/>
          </a:bodyPr>
          <a:lstStyle/>
          <a:p>
            <a:r>
              <a:rPr lang="en-US" dirty="0"/>
              <a:t>“Jesus said to them, “Truly, truly, I say to you, before Abraham was, I am.”</a:t>
            </a:r>
          </a:p>
        </p:txBody>
      </p:sp>
      <p:sp>
        <p:nvSpPr>
          <p:cNvPr id="8" name="TextBox 7">
            <a:extLst>
              <a:ext uri="{FF2B5EF4-FFF2-40B4-BE49-F238E27FC236}">
                <a16:creationId xmlns:a16="http://schemas.microsoft.com/office/drawing/2014/main" id="{2F0A8FE0-FEC5-474B-AC92-214AEF9D3403}"/>
              </a:ext>
            </a:extLst>
          </p:cNvPr>
          <p:cNvSpPr txBox="1"/>
          <p:nvPr/>
        </p:nvSpPr>
        <p:spPr>
          <a:xfrm>
            <a:off x="842313" y="4958134"/>
            <a:ext cx="7924800" cy="646331"/>
          </a:xfrm>
          <a:prstGeom prst="rect">
            <a:avLst/>
          </a:prstGeom>
          <a:noFill/>
        </p:spPr>
        <p:txBody>
          <a:bodyPr wrap="square" rtlCol="0">
            <a:spAutoFit/>
          </a:bodyPr>
          <a:lstStyle/>
          <a:p>
            <a:r>
              <a:rPr lang="en-US" dirty="0"/>
              <a:t>“do you say of him whom the Father consecrated and sent into the world, ‘You are blaspheming,’ because I said, ‘I am the Son of God’?</a:t>
            </a:r>
          </a:p>
        </p:txBody>
      </p:sp>
      <p:sp>
        <p:nvSpPr>
          <p:cNvPr id="9" name="TextBox 8">
            <a:extLst>
              <a:ext uri="{FF2B5EF4-FFF2-40B4-BE49-F238E27FC236}">
                <a16:creationId xmlns:a16="http://schemas.microsoft.com/office/drawing/2014/main" id="{B80B18CF-A00C-AC4A-87DE-9706C500865C}"/>
              </a:ext>
            </a:extLst>
          </p:cNvPr>
          <p:cNvSpPr txBox="1"/>
          <p:nvPr/>
        </p:nvSpPr>
        <p:spPr>
          <a:xfrm>
            <a:off x="819475" y="5805229"/>
            <a:ext cx="7924800" cy="923330"/>
          </a:xfrm>
          <a:prstGeom prst="rect">
            <a:avLst/>
          </a:prstGeom>
          <a:noFill/>
        </p:spPr>
        <p:txBody>
          <a:bodyPr wrap="square" rtlCol="0">
            <a:spAutoFit/>
          </a:bodyPr>
          <a:lstStyle/>
          <a:p>
            <a:r>
              <a:rPr lang="en-US" dirty="0"/>
              <a:t>“Jesus said to him, “Have I been with you so long, and you still do not know me, Philip? Whoever has seen me has seen the Father. How can you say, ‘Show us the Father’?</a:t>
            </a:r>
          </a:p>
        </p:txBody>
      </p:sp>
    </p:spTree>
    <p:extLst>
      <p:ext uri="{BB962C8B-B14F-4D97-AF65-F5344CB8AC3E}">
        <p14:creationId xmlns:p14="http://schemas.microsoft.com/office/powerpoint/2010/main" val="3969771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John</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endParaRPr lang="en-US" sz="1800" b="1" dirty="0"/>
          </a:p>
        </p:txBody>
      </p:sp>
      <p:sp>
        <p:nvSpPr>
          <p:cNvPr id="133" name="Footer Placeholder 132"/>
          <p:cNvSpPr>
            <a:spLocks noGrp="1"/>
          </p:cNvSpPr>
          <p:nvPr>
            <p:ph type="ftr" sz="quarter" idx="11"/>
          </p:nvPr>
        </p:nvSpPr>
        <p:spPr/>
        <p:txBody>
          <a:bodyPr/>
          <a:lstStyle/>
          <a:p>
            <a:r>
              <a:rPr lang="en-US" sz="1050" dirty="0"/>
              <a:t>                                     Modified From God's Masterwork - Swindoll</a:t>
            </a:r>
          </a:p>
        </p:txBody>
      </p:sp>
      <p:cxnSp>
        <p:nvCxnSpPr>
          <p:cNvPr id="5" name="Straight Connector 4"/>
          <p:cNvCxnSpPr/>
          <p:nvPr/>
        </p:nvCxnSpPr>
        <p:spPr>
          <a:xfrm rot="5400000">
            <a:off x="-228600" y="28194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315200" y="2743200"/>
            <a:ext cx="26670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467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762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391400" y="5410200"/>
            <a:ext cx="2286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553200"/>
            <a:ext cx="74676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51816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143000" y="4624864"/>
            <a:ext cx="27432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762000" y="3733800"/>
            <a:ext cx="1371600" cy="584775"/>
          </a:xfrm>
          <a:prstGeom prst="rect">
            <a:avLst/>
          </a:prstGeom>
          <a:noFill/>
        </p:spPr>
        <p:txBody>
          <a:bodyPr wrap="square" rtlCol="0">
            <a:spAutoFit/>
          </a:bodyPr>
          <a:lstStyle/>
          <a:p>
            <a:r>
              <a:rPr lang="en-US" dirty="0"/>
              <a:t>       </a:t>
            </a:r>
            <a:r>
              <a:rPr lang="en-US" sz="1400" dirty="0"/>
              <a:t>Chapter 1:</a:t>
            </a:r>
          </a:p>
          <a:p>
            <a:r>
              <a:rPr lang="en-US" sz="1400" dirty="0"/>
              <a:t>              1-13</a:t>
            </a:r>
          </a:p>
        </p:txBody>
      </p:sp>
      <p:sp>
        <p:nvSpPr>
          <p:cNvPr id="118" name="TextBox 117"/>
          <p:cNvSpPr txBox="1"/>
          <p:nvPr/>
        </p:nvSpPr>
        <p:spPr>
          <a:xfrm>
            <a:off x="2057400" y="3733800"/>
            <a:ext cx="1447800" cy="553998"/>
          </a:xfrm>
          <a:prstGeom prst="rect">
            <a:avLst/>
          </a:prstGeom>
          <a:noFill/>
        </p:spPr>
        <p:txBody>
          <a:bodyPr wrap="square" rtlCol="0">
            <a:spAutoFit/>
          </a:bodyPr>
          <a:lstStyle/>
          <a:p>
            <a:r>
              <a:rPr lang="en-US" sz="1600" dirty="0"/>
              <a:t>   </a:t>
            </a:r>
            <a:r>
              <a:rPr lang="en-US" sz="1400" dirty="0"/>
              <a:t>Chapters </a:t>
            </a:r>
          </a:p>
          <a:p>
            <a:r>
              <a:rPr lang="en-US" sz="1400" dirty="0"/>
              <a:t>   1:14-4:54</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cxnSp>
        <p:nvCxnSpPr>
          <p:cNvPr id="53" name="Straight Connector 52"/>
          <p:cNvCxnSpPr/>
          <p:nvPr/>
        </p:nvCxnSpPr>
        <p:spPr>
          <a:xfrm rot="5400000">
            <a:off x="7620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828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0" y="4572000"/>
            <a:ext cx="84582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0" y="4876800"/>
            <a:ext cx="8534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533400" y="6019800"/>
            <a:ext cx="9067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971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124200" y="3733800"/>
            <a:ext cx="1219200" cy="553998"/>
          </a:xfrm>
          <a:prstGeom prst="rect">
            <a:avLst/>
          </a:prstGeom>
          <a:noFill/>
        </p:spPr>
        <p:txBody>
          <a:bodyPr wrap="square" rtlCol="0">
            <a:spAutoFit/>
          </a:bodyPr>
          <a:lstStyle/>
          <a:p>
            <a:r>
              <a:rPr lang="en-US" sz="1600" dirty="0"/>
              <a:t>   </a:t>
            </a:r>
            <a:r>
              <a:rPr lang="en-US" sz="1400" dirty="0"/>
              <a:t>Chapters </a:t>
            </a:r>
          </a:p>
          <a:p>
            <a:r>
              <a:rPr lang="en-US" sz="1400" dirty="0"/>
              <a:t>       5-12</a:t>
            </a:r>
          </a:p>
        </p:txBody>
      </p:sp>
      <p:sp>
        <p:nvSpPr>
          <p:cNvPr id="52" name="TextBox 51"/>
          <p:cNvSpPr txBox="1"/>
          <p:nvPr/>
        </p:nvSpPr>
        <p:spPr>
          <a:xfrm>
            <a:off x="5334000" y="3429000"/>
            <a:ext cx="1524000" cy="800219"/>
          </a:xfrm>
          <a:prstGeom prst="rect">
            <a:avLst/>
          </a:prstGeom>
          <a:noFill/>
        </p:spPr>
        <p:txBody>
          <a:bodyPr wrap="square" rtlCol="0">
            <a:spAutoFit/>
          </a:bodyPr>
          <a:lstStyle/>
          <a:p>
            <a:r>
              <a:rPr lang="en-US" sz="1600" dirty="0"/>
              <a:t>       </a:t>
            </a:r>
            <a:br>
              <a:rPr lang="en-US" sz="1600" dirty="0"/>
            </a:br>
            <a:r>
              <a:rPr lang="en-US" sz="1600" dirty="0"/>
              <a:t> </a:t>
            </a:r>
            <a:r>
              <a:rPr lang="en-US" sz="1400" dirty="0"/>
              <a:t>Chapters </a:t>
            </a:r>
          </a:p>
          <a:p>
            <a:r>
              <a:rPr lang="en-US" sz="1400" dirty="0"/>
              <a:t>    18-19</a:t>
            </a:r>
          </a:p>
        </p:txBody>
      </p:sp>
      <p:cxnSp>
        <p:nvCxnSpPr>
          <p:cNvPr id="104" name="Straight Connector 103"/>
          <p:cNvCxnSpPr/>
          <p:nvPr/>
        </p:nvCxnSpPr>
        <p:spPr>
          <a:xfrm rot="5400000">
            <a:off x="4572000" y="50292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43000" y="1524000"/>
            <a:ext cx="1600200" cy="369332"/>
          </a:xfrm>
          <a:prstGeom prst="rect">
            <a:avLst/>
          </a:prstGeom>
          <a:noFill/>
        </p:spPr>
        <p:txBody>
          <a:bodyPr wrap="square" rtlCol="0">
            <a:spAutoFit/>
          </a:bodyPr>
          <a:lstStyle/>
          <a:p>
            <a:r>
              <a:rPr lang="en-US" dirty="0">
                <a:latin typeface="Arial Black" pitchFamily="34" charset="0"/>
              </a:rPr>
              <a:t>   </a:t>
            </a:r>
            <a:r>
              <a:rPr lang="en-US" sz="1600" dirty="0">
                <a:latin typeface="Arial Black" pitchFamily="34" charset="0"/>
              </a:rPr>
              <a:t>Deity</a:t>
            </a:r>
          </a:p>
        </p:txBody>
      </p:sp>
      <p:sp>
        <p:nvSpPr>
          <p:cNvPr id="45" name="TextBox 44"/>
          <p:cNvSpPr txBox="1"/>
          <p:nvPr/>
        </p:nvSpPr>
        <p:spPr>
          <a:xfrm>
            <a:off x="2057400" y="1524000"/>
            <a:ext cx="2824356" cy="338554"/>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God-Man</a:t>
            </a:r>
          </a:p>
        </p:txBody>
      </p:sp>
      <p:sp>
        <p:nvSpPr>
          <p:cNvPr id="46" name="TextBox 45"/>
          <p:cNvSpPr txBox="1"/>
          <p:nvPr/>
        </p:nvSpPr>
        <p:spPr>
          <a:xfrm>
            <a:off x="3276600" y="1524000"/>
            <a:ext cx="1676401" cy="307777"/>
          </a:xfrm>
          <a:prstGeom prst="rect">
            <a:avLst/>
          </a:prstGeom>
          <a:noFill/>
        </p:spPr>
        <p:txBody>
          <a:bodyPr wrap="square" rtlCol="0">
            <a:spAutoFit/>
          </a:bodyPr>
          <a:lstStyle/>
          <a:p>
            <a:r>
              <a:rPr lang="en-US" sz="1400" dirty="0">
                <a:latin typeface="Arial Black" pitchFamily="34" charset="0"/>
              </a:rPr>
              <a:t>Ministry</a:t>
            </a:r>
          </a:p>
        </p:txBody>
      </p:sp>
      <p:cxnSp>
        <p:nvCxnSpPr>
          <p:cNvPr id="57" name="Straight Connector 56"/>
          <p:cNvCxnSpPr/>
          <p:nvPr/>
        </p:nvCxnSpPr>
        <p:spPr>
          <a:xfrm rot="5400000">
            <a:off x="4114800" y="28194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4343400" y="1524000"/>
            <a:ext cx="2677086" cy="307777"/>
          </a:xfrm>
          <a:prstGeom prst="rect">
            <a:avLst/>
          </a:prstGeom>
          <a:noFill/>
        </p:spPr>
        <p:txBody>
          <a:bodyPr wrap="square" rtlCol="0">
            <a:spAutoFit/>
          </a:bodyPr>
          <a:lstStyle/>
          <a:p>
            <a:r>
              <a:rPr lang="en-US" sz="1400" dirty="0">
                <a:latin typeface="Arial Black" pitchFamily="34" charset="0"/>
              </a:rPr>
              <a:t>Discourse</a:t>
            </a:r>
          </a:p>
        </p:txBody>
      </p:sp>
      <p:sp>
        <p:nvSpPr>
          <p:cNvPr id="59" name="TextBox 58"/>
          <p:cNvSpPr txBox="1"/>
          <p:nvPr/>
        </p:nvSpPr>
        <p:spPr>
          <a:xfrm>
            <a:off x="5562600" y="1524000"/>
            <a:ext cx="1679777" cy="738664"/>
          </a:xfrm>
          <a:prstGeom prst="rect">
            <a:avLst/>
          </a:prstGeom>
          <a:noFill/>
        </p:spPr>
        <p:txBody>
          <a:bodyPr wrap="square" rtlCol="0">
            <a:spAutoFit/>
          </a:bodyPr>
          <a:lstStyle/>
          <a:p>
            <a:r>
              <a:rPr lang="en-US" sz="1400" dirty="0">
                <a:latin typeface="Arial Black" pitchFamily="34" charset="0"/>
              </a:rPr>
              <a:t>Trials</a:t>
            </a:r>
          </a:p>
          <a:p>
            <a:r>
              <a:rPr lang="en-US" sz="1400" dirty="0">
                <a:latin typeface="Arial Black" pitchFamily="34" charset="0"/>
              </a:rPr>
              <a:t>  and</a:t>
            </a:r>
          </a:p>
          <a:p>
            <a:r>
              <a:rPr lang="en-US" sz="1400" dirty="0">
                <a:latin typeface="Arial Black" pitchFamily="34" charset="0"/>
              </a:rPr>
              <a:t>Death</a:t>
            </a:r>
          </a:p>
        </p:txBody>
      </p:sp>
      <p:cxnSp>
        <p:nvCxnSpPr>
          <p:cNvPr id="60" name="Straight Connector 59"/>
          <p:cNvCxnSpPr/>
          <p:nvPr/>
        </p:nvCxnSpPr>
        <p:spPr>
          <a:xfrm rot="5400000">
            <a:off x="50292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114800" y="3733800"/>
            <a:ext cx="1524000" cy="553998"/>
          </a:xfrm>
          <a:prstGeom prst="rect">
            <a:avLst/>
          </a:prstGeom>
          <a:noFill/>
        </p:spPr>
        <p:txBody>
          <a:bodyPr wrap="square" rtlCol="0">
            <a:spAutoFit/>
          </a:bodyPr>
          <a:lstStyle/>
          <a:p>
            <a:r>
              <a:rPr lang="en-US" sz="1400" dirty="0"/>
              <a:t>     Chapters</a:t>
            </a:r>
          </a:p>
          <a:p>
            <a:r>
              <a:rPr lang="en-US" sz="1600" dirty="0"/>
              <a:t>      </a:t>
            </a:r>
            <a:r>
              <a:rPr lang="en-US" sz="1400" dirty="0"/>
              <a:t> 13-17</a:t>
            </a:r>
          </a:p>
        </p:txBody>
      </p:sp>
      <p:sp>
        <p:nvSpPr>
          <p:cNvPr id="64" name="TextBox 63"/>
          <p:cNvSpPr txBox="1"/>
          <p:nvPr/>
        </p:nvSpPr>
        <p:spPr>
          <a:xfrm>
            <a:off x="6400800" y="3733800"/>
            <a:ext cx="1380235" cy="553998"/>
          </a:xfrm>
          <a:prstGeom prst="rect">
            <a:avLst/>
          </a:prstGeom>
          <a:noFill/>
        </p:spPr>
        <p:txBody>
          <a:bodyPr wrap="square" rtlCol="0">
            <a:spAutoFit/>
          </a:bodyPr>
          <a:lstStyle/>
          <a:p>
            <a:r>
              <a:rPr lang="en-US" sz="1600" dirty="0"/>
              <a:t> </a:t>
            </a:r>
            <a:r>
              <a:rPr lang="en-US" sz="1400" dirty="0"/>
              <a:t>Chapter</a:t>
            </a:r>
          </a:p>
          <a:p>
            <a:r>
              <a:rPr lang="en-US" sz="1400" dirty="0"/>
              <a:t>      20</a:t>
            </a:r>
          </a:p>
        </p:txBody>
      </p:sp>
      <p:cxnSp>
        <p:nvCxnSpPr>
          <p:cNvPr id="66" name="Straight Connector 65"/>
          <p:cNvCxnSpPr/>
          <p:nvPr/>
        </p:nvCxnSpPr>
        <p:spPr>
          <a:xfrm rot="5400000">
            <a:off x="6019800" y="2743200"/>
            <a:ext cx="2667000" cy="228600"/>
          </a:xfrm>
          <a:prstGeom prst="line">
            <a:avLst/>
          </a:prstGeom>
          <a:ln w="76200">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6477000" y="1490246"/>
            <a:ext cx="1423387" cy="553998"/>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Empty</a:t>
            </a:r>
          </a:p>
          <a:p>
            <a:r>
              <a:rPr lang="en-US" sz="1400" dirty="0">
                <a:latin typeface="Arial Black" pitchFamily="34" charset="0"/>
              </a:rPr>
              <a:t>  Tomb</a:t>
            </a:r>
          </a:p>
        </p:txBody>
      </p:sp>
      <p:sp>
        <p:nvSpPr>
          <p:cNvPr id="72" name="TextBox 71"/>
          <p:cNvSpPr txBox="1"/>
          <p:nvPr/>
        </p:nvSpPr>
        <p:spPr>
          <a:xfrm>
            <a:off x="7399062" y="1524000"/>
            <a:ext cx="1744938" cy="307777"/>
          </a:xfrm>
          <a:prstGeom prst="rect">
            <a:avLst/>
          </a:prstGeom>
          <a:noFill/>
        </p:spPr>
        <p:txBody>
          <a:bodyPr wrap="square" rtlCol="0">
            <a:spAutoFit/>
          </a:bodyPr>
          <a:lstStyle/>
          <a:p>
            <a:r>
              <a:rPr lang="en-US" sz="1400" dirty="0">
                <a:latin typeface="Arial Black" pitchFamily="34" charset="0"/>
              </a:rPr>
              <a:t> Assurance</a:t>
            </a:r>
          </a:p>
        </p:txBody>
      </p:sp>
      <p:sp>
        <p:nvSpPr>
          <p:cNvPr id="76" name="TextBox 75"/>
          <p:cNvSpPr txBox="1"/>
          <p:nvPr/>
        </p:nvSpPr>
        <p:spPr>
          <a:xfrm>
            <a:off x="1219200" y="1981200"/>
            <a:ext cx="1009828" cy="738664"/>
          </a:xfrm>
          <a:prstGeom prst="rect">
            <a:avLst/>
          </a:prstGeom>
          <a:noFill/>
        </p:spPr>
        <p:txBody>
          <a:bodyPr wrap="none" rtlCol="0">
            <a:spAutoFit/>
          </a:bodyPr>
          <a:lstStyle/>
          <a:p>
            <a:r>
              <a:rPr lang="en-US" sz="1400" dirty="0"/>
              <a:t>“The Word</a:t>
            </a:r>
          </a:p>
          <a:p>
            <a:r>
              <a:rPr lang="en-US" sz="1400" dirty="0"/>
              <a:t>was God…”</a:t>
            </a:r>
          </a:p>
          <a:p>
            <a:r>
              <a:rPr lang="en-US" sz="1400" dirty="0"/>
              <a:t>     (1:1) </a:t>
            </a:r>
          </a:p>
        </p:txBody>
      </p:sp>
      <p:sp>
        <p:nvSpPr>
          <p:cNvPr id="78" name="TextBox 77"/>
          <p:cNvSpPr txBox="1"/>
          <p:nvPr/>
        </p:nvSpPr>
        <p:spPr>
          <a:xfrm>
            <a:off x="2057400" y="1981200"/>
            <a:ext cx="1381608" cy="954107"/>
          </a:xfrm>
          <a:prstGeom prst="rect">
            <a:avLst/>
          </a:prstGeom>
          <a:noFill/>
        </p:spPr>
        <p:txBody>
          <a:bodyPr wrap="square" rtlCol="0">
            <a:spAutoFit/>
          </a:bodyPr>
          <a:lstStyle/>
          <a:p>
            <a:r>
              <a:rPr lang="en-US" sz="1400" dirty="0"/>
              <a:t>   “The Word   </a:t>
            </a:r>
            <a:br>
              <a:rPr lang="en-US" sz="1400" dirty="0"/>
            </a:br>
            <a:r>
              <a:rPr lang="en-US" sz="1400" dirty="0"/>
              <a:t>       became  </a:t>
            </a:r>
            <a:br>
              <a:rPr lang="en-US" sz="1400" dirty="0"/>
            </a:br>
            <a:r>
              <a:rPr lang="en-US" sz="1400" dirty="0"/>
              <a:t>        flesh”</a:t>
            </a:r>
            <a:br>
              <a:rPr lang="en-US" sz="1400" dirty="0"/>
            </a:br>
            <a:r>
              <a:rPr lang="en-US" sz="1400" dirty="0"/>
              <a:t>       (1:14)</a:t>
            </a:r>
          </a:p>
        </p:txBody>
      </p:sp>
      <p:sp>
        <p:nvSpPr>
          <p:cNvPr id="79" name="TextBox 78"/>
          <p:cNvSpPr txBox="1"/>
          <p:nvPr/>
        </p:nvSpPr>
        <p:spPr>
          <a:xfrm>
            <a:off x="3124200" y="1905000"/>
            <a:ext cx="1371600" cy="2031325"/>
          </a:xfrm>
          <a:prstGeom prst="rect">
            <a:avLst/>
          </a:prstGeom>
          <a:noFill/>
        </p:spPr>
        <p:txBody>
          <a:bodyPr wrap="square" rtlCol="0">
            <a:spAutoFit/>
          </a:bodyPr>
          <a:lstStyle/>
          <a:p>
            <a:r>
              <a:rPr lang="en-US" sz="1400" dirty="0"/>
              <a:t>    Miraculous</a:t>
            </a:r>
          </a:p>
          <a:p>
            <a:r>
              <a:rPr lang="en-US" sz="1400" dirty="0"/>
              <a:t>       signs:</a:t>
            </a:r>
            <a:br>
              <a:rPr lang="en-US" sz="1400" dirty="0"/>
            </a:br>
            <a:endParaRPr lang="en-US" sz="1400" dirty="0"/>
          </a:p>
          <a:p>
            <a:pPr>
              <a:buFont typeface="Arial" pitchFamily="34" charset="0"/>
              <a:buChar char="•"/>
            </a:pPr>
            <a:r>
              <a:rPr lang="en-US" sz="1400" dirty="0"/>
              <a:t>At Bethsaida</a:t>
            </a:r>
          </a:p>
          <a:p>
            <a:pPr>
              <a:buFont typeface="Arial" pitchFamily="34" charset="0"/>
              <a:buChar char="•"/>
            </a:pPr>
            <a:r>
              <a:rPr lang="en-US" sz="1400" dirty="0"/>
              <a:t>Feeds 5000</a:t>
            </a:r>
          </a:p>
          <a:p>
            <a:pPr>
              <a:buFont typeface="Arial" pitchFamily="34" charset="0"/>
              <a:buChar char="•"/>
            </a:pPr>
            <a:r>
              <a:rPr lang="en-US" sz="1400" dirty="0"/>
              <a:t>Walks /Water</a:t>
            </a:r>
          </a:p>
          <a:p>
            <a:pPr>
              <a:buFont typeface="Arial" pitchFamily="34" charset="0"/>
              <a:buChar char="•"/>
            </a:pPr>
            <a:r>
              <a:rPr lang="en-US" sz="1400" dirty="0"/>
              <a:t>Blind man</a:t>
            </a:r>
          </a:p>
          <a:p>
            <a:pPr>
              <a:buFont typeface="Arial" pitchFamily="34" charset="0"/>
              <a:buChar char="•"/>
            </a:pPr>
            <a:r>
              <a:rPr lang="en-US" sz="1400" dirty="0"/>
              <a:t>Lazarus</a:t>
            </a:r>
          </a:p>
          <a:p>
            <a:r>
              <a:rPr lang="en-US" sz="1400" dirty="0"/>
              <a:t>   </a:t>
            </a:r>
          </a:p>
        </p:txBody>
      </p:sp>
      <p:sp>
        <p:nvSpPr>
          <p:cNvPr id="80" name="TextBox 79"/>
          <p:cNvSpPr txBox="1"/>
          <p:nvPr/>
        </p:nvSpPr>
        <p:spPr>
          <a:xfrm>
            <a:off x="4267200" y="1905000"/>
            <a:ext cx="1295400" cy="1815882"/>
          </a:xfrm>
          <a:prstGeom prst="rect">
            <a:avLst/>
          </a:prstGeom>
          <a:noFill/>
        </p:spPr>
        <p:txBody>
          <a:bodyPr wrap="square" rtlCol="0">
            <a:spAutoFit/>
          </a:bodyPr>
          <a:lstStyle/>
          <a:p>
            <a:r>
              <a:rPr lang="en-US" sz="1400" dirty="0"/>
              <a:t>       Private</a:t>
            </a:r>
          </a:p>
          <a:p>
            <a:r>
              <a:rPr lang="en-US" sz="1400" dirty="0"/>
              <a:t>         talks:</a:t>
            </a:r>
          </a:p>
          <a:p>
            <a:endParaRPr lang="en-US" sz="1400" dirty="0"/>
          </a:p>
          <a:p>
            <a:pPr>
              <a:buFont typeface="Arial" pitchFamily="34" charset="0"/>
              <a:buChar char="•"/>
            </a:pPr>
            <a:r>
              <a:rPr lang="en-US" sz="1400" dirty="0"/>
              <a:t>Servant hood</a:t>
            </a:r>
          </a:p>
          <a:p>
            <a:pPr>
              <a:buFont typeface="Arial" pitchFamily="34" charset="0"/>
              <a:buChar char="•"/>
            </a:pPr>
            <a:r>
              <a:rPr lang="en-US" sz="1400" dirty="0"/>
              <a:t>Heaven (14)</a:t>
            </a:r>
          </a:p>
          <a:p>
            <a:pPr>
              <a:buFont typeface="Arial" pitchFamily="34" charset="0"/>
              <a:buChar char="•"/>
            </a:pPr>
            <a:r>
              <a:rPr lang="en-US" sz="1400" dirty="0"/>
              <a:t>Abiding (15)</a:t>
            </a:r>
          </a:p>
          <a:p>
            <a:pPr>
              <a:buFont typeface="Arial" pitchFamily="34" charset="0"/>
              <a:buChar char="•"/>
            </a:pPr>
            <a:r>
              <a:rPr lang="en-US" sz="1400" dirty="0"/>
              <a:t>Promises (16)</a:t>
            </a:r>
          </a:p>
          <a:p>
            <a:pPr>
              <a:buFont typeface="Arial" pitchFamily="34" charset="0"/>
              <a:buChar char="•"/>
            </a:pPr>
            <a:r>
              <a:rPr lang="en-US" sz="1400" dirty="0"/>
              <a:t>Prayer (17)</a:t>
            </a:r>
          </a:p>
        </p:txBody>
      </p:sp>
      <p:sp>
        <p:nvSpPr>
          <p:cNvPr id="81" name="TextBox 80"/>
          <p:cNvSpPr txBox="1"/>
          <p:nvPr/>
        </p:nvSpPr>
        <p:spPr>
          <a:xfrm>
            <a:off x="5410200" y="2514600"/>
            <a:ext cx="783880" cy="307777"/>
          </a:xfrm>
          <a:prstGeom prst="rect">
            <a:avLst/>
          </a:prstGeom>
          <a:noFill/>
        </p:spPr>
        <p:txBody>
          <a:bodyPr wrap="square" rtlCol="0">
            <a:spAutoFit/>
          </a:bodyPr>
          <a:lstStyle/>
          <a:p>
            <a:r>
              <a:rPr lang="en-US" sz="1400" dirty="0"/>
              <a:t>     Cross</a:t>
            </a:r>
          </a:p>
        </p:txBody>
      </p:sp>
      <p:cxnSp>
        <p:nvCxnSpPr>
          <p:cNvPr id="86" name="Straight Connector 85"/>
          <p:cNvCxnSpPr/>
          <p:nvPr/>
        </p:nvCxnSpPr>
        <p:spPr>
          <a:xfrm rot="5400000">
            <a:off x="5600700" y="3314700"/>
            <a:ext cx="5334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5638800" y="3200400"/>
            <a:ext cx="457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a:off x="6400800" y="2514600"/>
            <a:ext cx="1066800" cy="954107"/>
          </a:xfrm>
          <a:prstGeom prst="rect">
            <a:avLst/>
          </a:prstGeom>
          <a:noFill/>
        </p:spPr>
        <p:txBody>
          <a:bodyPr wrap="square" rtlCol="0">
            <a:spAutoFit/>
          </a:bodyPr>
          <a:lstStyle/>
          <a:p>
            <a:r>
              <a:rPr lang="en-US" sz="1400" dirty="0"/>
              <a:t>  Private </a:t>
            </a:r>
          </a:p>
          <a:p>
            <a:r>
              <a:rPr lang="en-US" sz="1400" dirty="0"/>
              <a:t>    talks:</a:t>
            </a:r>
          </a:p>
          <a:p>
            <a:pPr>
              <a:buFont typeface="Arial" pitchFamily="34" charset="0"/>
              <a:buChar char="•"/>
            </a:pPr>
            <a:r>
              <a:rPr lang="en-US" sz="1400" dirty="0"/>
              <a:t>Appears    </a:t>
            </a:r>
            <a:br>
              <a:rPr lang="en-US" sz="1400" dirty="0"/>
            </a:br>
            <a:r>
              <a:rPr lang="en-US" sz="1400" dirty="0"/>
              <a:t>     (20)</a:t>
            </a:r>
          </a:p>
        </p:txBody>
      </p:sp>
      <p:sp>
        <p:nvSpPr>
          <p:cNvPr id="97" name="TextBox 96"/>
          <p:cNvSpPr txBox="1"/>
          <p:nvPr/>
        </p:nvSpPr>
        <p:spPr>
          <a:xfrm>
            <a:off x="7467600" y="2514600"/>
            <a:ext cx="1120371" cy="523220"/>
          </a:xfrm>
          <a:prstGeom prst="rect">
            <a:avLst/>
          </a:prstGeom>
          <a:noFill/>
        </p:spPr>
        <p:txBody>
          <a:bodyPr wrap="square" rtlCol="0">
            <a:spAutoFit/>
          </a:bodyPr>
          <a:lstStyle/>
          <a:p>
            <a:r>
              <a:rPr lang="en-US" sz="1400" dirty="0"/>
              <a:t>Private talks:</a:t>
            </a:r>
          </a:p>
          <a:p>
            <a:r>
              <a:rPr lang="en-US" sz="1400" dirty="0"/>
              <a:t>  Future (21)</a:t>
            </a:r>
          </a:p>
        </p:txBody>
      </p:sp>
      <p:sp>
        <p:nvSpPr>
          <p:cNvPr id="98" name="TextBox 97"/>
          <p:cNvSpPr txBox="1"/>
          <p:nvPr/>
        </p:nvSpPr>
        <p:spPr>
          <a:xfrm>
            <a:off x="7467600" y="3733800"/>
            <a:ext cx="883344" cy="523220"/>
          </a:xfrm>
          <a:prstGeom prst="rect">
            <a:avLst/>
          </a:prstGeom>
          <a:noFill/>
        </p:spPr>
        <p:txBody>
          <a:bodyPr wrap="square" rtlCol="0">
            <a:spAutoFit/>
          </a:bodyPr>
          <a:lstStyle/>
          <a:p>
            <a:r>
              <a:rPr lang="en-US" sz="1400" dirty="0"/>
              <a:t>  Chapter </a:t>
            </a:r>
          </a:p>
          <a:p>
            <a:r>
              <a:rPr lang="en-US" sz="1400" dirty="0"/>
              <a:t>       21</a:t>
            </a:r>
          </a:p>
        </p:txBody>
      </p:sp>
      <p:sp>
        <p:nvSpPr>
          <p:cNvPr id="102" name="TextBox 101"/>
          <p:cNvSpPr txBox="1"/>
          <p:nvPr/>
        </p:nvSpPr>
        <p:spPr>
          <a:xfrm rot="10800000" flipV="1">
            <a:off x="990600" y="4245497"/>
            <a:ext cx="1403524" cy="338554"/>
          </a:xfrm>
          <a:prstGeom prst="rect">
            <a:avLst/>
          </a:prstGeom>
          <a:noFill/>
        </p:spPr>
        <p:txBody>
          <a:bodyPr wrap="square" rtlCol="0">
            <a:spAutoFit/>
          </a:bodyPr>
          <a:lstStyle/>
          <a:p>
            <a:r>
              <a:rPr lang="en-US" sz="1600" dirty="0"/>
              <a:t>   </a:t>
            </a:r>
            <a:r>
              <a:rPr lang="en-US" sz="1400" dirty="0"/>
              <a:t>Prologue</a:t>
            </a:r>
          </a:p>
        </p:txBody>
      </p:sp>
      <p:cxnSp>
        <p:nvCxnSpPr>
          <p:cNvPr id="103" name="Straight Connector 102"/>
          <p:cNvCxnSpPr/>
          <p:nvPr/>
        </p:nvCxnSpPr>
        <p:spPr>
          <a:xfrm rot="5400000">
            <a:off x="18288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rot="5400000">
            <a:off x="2895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rot="5400000">
            <a:off x="4076700" y="44577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5181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rot="5400000">
            <a:off x="6134100" y="4457700"/>
            <a:ext cx="2286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30" name="TextBox 129"/>
          <p:cNvSpPr txBox="1"/>
          <p:nvPr/>
        </p:nvSpPr>
        <p:spPr>
          <a:xfrm>
            <a:off x="1981199" y="4270177"/>
            <a:ext cx="1196597" cy="304800"/>
          </a:xfrm>
          <a:prstGeom prst="rect">
            <a:avLst/>
          </a:prstGeom>
          <a:noFill/>
        </p:spPr>
        <p:txBody>
          <a:bodyPr wrap="square" rtlCol="0">
            <a:spAutoFit/>
          </a:bodyPr>
          <a:lstStyle/>
          <a:p>
            <a:r>
              <a:rPr lang="en-US" sz="1400" dirty="0"/>
              <a:t>Acceptance</a:t>
            </a:r>
          </a:p>
        </p:txBody>
      </p:sp>
      <p:sp>
        <p:nvSpPr>
          <p:cNvPr id="131" name="TextBox 130"/>
          <p:cNvSpPr txBox="1"/>
          <p:nvPr/>
        </p:nvSpPr>
        <p:spPr>
          <a:xfrm>
            <a:off x="3200400" y="4267200"/>
            <a:ext cx="823239" cy="307777"/>
          </a:xfrm>
          <a:prstGeom prst="rect">
            <a:avLst/>
          </a:prstGeom>
          <a:noFill/>
        </p:spPr>
        <p:txBody>
          <a:bodyPr wrap="none" rtlCol="0">
            <a:spAutoFit/>
          </a:bodyPr>
          <a:lstStyle/>
          <a:p>
            <a:r>
              <a:rPr lang="en-US" sz="1400" dirty="0"/>
              <a:t>  Conflict</a:t>
            </a:r>
          </a:p>
        </p:txBody>
      </p:sp>
      <p:sp>
        <p:nvSpPr>
          <p:cNvPr id="134" name="TextBox 133"/>
          <p:cNvSpPr txBox="1"/>
          <p:nvPr/>
        </p:nvSpPr>
        <p:spPr>
          <a:xfrm>
            <a:off x="4267200" y="4267200"/>
            <a:ext cx="1044197" cy="307777"/>
          </a:xfrm>
          <a:prstGeom prst="rect">
            <a:avLst/>
          </a:prstGeom>
          <a:noFill/>
        </p:spPr>
        <p:txBody>
          <a:bodyPr wrap="none" rtlCol="0">
            <a:spAutoFit/>
          </a:bodyPr>
          <a:lstStyle/>
          <a:p>
            <a:r>
              <a:rPr lang="en-US" sz="1400" dirty="0"/>
              <a:t>Preparation</a:t>
            </a:r>
          </a:p>
        </p:txBody>
      </p:sp>
      <p:sp>
        <p:nvSpPr>
          <p:cNvPr id="136" name="TextBox 135"/>
          <p:cNvSpPr txBox="1"/>
          <p:nvPr/>
        </p:nvSpPr>
        <p:spPr>
          <a:xfrm>
            <a:off x="5410200" y="4267200"/>
            <a:ext cx="636713" cy="307777"/>
          </a:xfrm>
          <a:prstGeom prst="rect">
            <a:avLst/>
          </a:prstGeom>
          <a:noFill/>
        </p:spPr>
        <p:txBody>
          <a:bodyPr wrap="none" rtlCol="0">
            <a:spAutoFit/>
          </a:bodyPr>
          <a:lstStyle/>
          <a:p>
            <a:r>
              <a:rPr lang="en-US" sz="1400" dirty="0"/>
              <a:t>   Crux</a:t>
            </a:r>
          </a:p>
        </p:txBody>
      </p:sp>
      <p:sp>
        <p:nvSpPr>
          <p:cNvPr id="137" name="TextBox 136"/>
          <p:cNvSpPr txBox="1"/>
          <p:nvPr/>
        </p:nvSpPr>
        <p:spPr>
          <a:xfrm>
            <a:off x="6324600" y="4267200"/>
            <a:ext cx="1313245" cy="307777"/>
          </a:xfrm>
          <a:prstGeom prst="rect">
            <a:avLst/>
          </a:prstGeom>
          <a:noFill/>
        </p:spPr>
        <p:txBody>
          <a:bodyPr wrap="none" rtlCol="0">
            <a:spAutoFit/>
          </a:bodyPr>
          <a:lstStyle/>
          <a:p>
            <a:r>
              <a:rPr lang="en-US" sz="1400" dirty="0"/>
              <a:t>             Triumph</a:t>
            </a:r>
          </a:p>
        </p:txBody>
      </p:sp>
      <p:sp>
        <p:nvSpPr>
          <p:cNvPr id="138" name="TextBox 137"/>
          <p:cNvSpPr txBox="1"/>
          <p:nvPr/>
        </p:nvSpPr>
        <p:spPr>
          <a:xfrm>
            <a:off x="2133600" y="4572000"/>
            <a:ext cx="1676400" cy="338554"/>
          </a:xfrm>
          <a:prstGeom prst="rect">
            <a:avLst/>
          </a:prstGeom>
          <a:noFill/>
        </p:spPr>
        <p:txBody>
          <a:bodyPr wrap="square" rtlCol="0">
            <a:spAutoFit/>
          </a:bodyPr>
          <a:lstStyle/>
          <a:p>
            <a:r>
              <a:rPr lang="en-US" sz="1600" dirty="0"/>
              <a:t>Public message</a:t>
            </a:r>
          </a:p>
        </p:txBody>
      </p:sp>
      <p:sp>
        <p:nvSpPr>
          <p:cNvPr id="140" name="TextBox 139"/>
          <p:cNvSpPr txBox="1"/>
          <p:nvPr/>
        </p:nvSpPr>
        <p:spPr>
          <a:xfrm>
            <a:off x="4267200" y="4572000"/>
            <a:ext cx="986167" cy="338554"/>
          </a:xfrm>
          <a:prstGeom prst="rect">
            <a:avLst/>
          </a:prstGeom>
          <a:noFill/>
        </p:spPr>
        <p:txBody>
          <a:bodyPr wrap="none" rtlCol="0">
            <a:spAutoFit/>
          </a:bodyPr>
          <a:lstStyle/>
          <a:p>
            <a:r>
              <a:rPr lang="en-US" sz="1600" b="1" strike="sngStrike" dirty="0">
                <a:effectLst>
                  <a:outerShdw blurRad="38100" dist="38100" dir="2700000" algn="tl">
                    <a:srgbClr val="000000">
                      <a:alpha val="43137"/>
                    </a:srgbClr>
                  </a:outerShdw>
                </a:effectLst>
              </a:rPr>
              <a:t>CHANGE</a:t>
            </a:r>
          </a:p>
        </p:txBody>
      </p:sp>
      <p:sp>
        <p:nvSpPr>
          <p:cNvPr id="141" name="TextBox 140"/>
          <p:cNvSpPr txBox="1"/>
          <p:nvPr/>
        </p:nvSpPr>
        <p:spPr>
          <a:xfrm>
            <a:off x="6096000" y="4572000"/>
            <a:ext cx="1531958" cy="338554"/>
          </a:xfrm>
          <a:prstGeom prst="rect">
            <a:avLst/>
          </a:prstGeom>
          <a:noFill/>
        </p:spPr>
        <p:txBody>
          <a:bodyPr wrap="none" rtlCol="0">
            <a:spAutoFit/>
          </a:bodyPr>
          <a:lstStyle/>
          <a:p>
            <a:r>
              <a:rPr lang="en-US" sz="1600" dirty="0"/>
              <a:t>Private message</a:t>
            </a:r>
          </a:p>
        </p:txBody>
      </p:sp>
      <p:sp>
        <p:nvSpPr>
          <p:cNvPr id="148" name="TextBox 147"/>
          <p:cNvSpPr txBox="1"/>
          <p:nvPr/>
        </p:nvSpPr>
        <p:spPr>
          <a:xfrm>
            <a:off x="1447800" y="4876800"/>
            <a:ext cx="1988942" cy="338554"/>
          </a:xfrm>
          <a:prstGeom prst="rect">
            <a:avLst/>
          </a:prstGeom>
          <a:noFill/>
        </p:spPr>
        <p:txBody>
          <a:bodyPr wrap="none" rtlCol="0">
            <a:spAutoFit/>
          </a:bodyPr>
          <a:lstStyle/>
          <a:p>
            <a:r>
              <a:rPr lang="en-US" sz="1600" dirty="0"/>
              <a:t>                 Three years</a:t>
            </a:r>
          </a:p>
        </p:txBody>
      </p:sp>
      <p:sp>
        <p:nvSpPr>
          <p:cNvPr id="149" name="TextBox 148"/>
          <p:cNvSpPr txBox="1"/>
          <p:nvPr/>
        </p:nvSpPr>
        <p:spPr>
          <a:xfrm>
            <a:off x="5638800" y="4876800"/>
            <a:ext cx="1600200" cy="338554"/>
          </a:xfrm>
          <a:prstGeom prst="rect">
            <a:avLst/>
          </a:prstGeom>
          <a:noFill/>
        </p:spPr>
        <p:txBody>
          <a:bodyPr wrap="square" rtlCol="0">
            <a:spAutoFit/>
          </a:bodyPr>
          <a:lstStyle/>
          <a:p>
            <a:r>
              <a:rPr lang="en-US" sz="1600" dirty="0"/>
              <a:t>    Several days</a:t>
            </a:r>
          </a:p>
        </p:txBody>
      </p:sp>
      <p:sp>
        <p:nvSpPr>
          <p:cNvPr id="151" name="TextBox 150"/>
          <p:cNvSpPr txBox="1"/>
          <p:nvPr/>
        </p:nvSpPr>
        <p:spPr>
          <a:xfrm>
            <a:off x="1143000" y="5105400"/>
            <a:ext cx="3657600" cy="954107"/>
          </a:xfrm>
          <a:prstGeom prst="rect">
            <a:avLst/>
          </a:prstGeom>
          <a:noFill/>
        </p:spPr>
        <p:txBody>
          <a:bodyPr wrap="square" rtlCol="0">
            <a:spAutoFit/>
          </a:bodyPr>
          <a:lstStyle/>
          <a:p>
            <a:pPr>
              <a:buFont typeface="Arial" pitchFamily="34" charset="0"/>
              <a:buChar char="•"/>
            </a:pPr>
            <a:r>
              <a:rPr lang="en-US" sz="1400" dirty="0"/>
              <a:t>“I am the bread of life.” (6:35)</a:t>
            </a:r>
          </a:p>
          <a:p>
            <a:pPr>
              <a:buFont typeface="Arial" pitchFamily="34" charset="0"/>
              <a:buChar char="•"/>
            </a:pPr>
            <a:r>
              <a:rPr lang="en-US" sz="1400" dirty="0"/>
              <a:t>“I am the light of the world.” (8:12)</a:t>
            </a:r>
          </a:p>
          <a:p>
            <a:pPr>
              <a:buFont typeface="Arial" pitchFamily="34" charset="0"/>
              <a:buChar char="•"/>
            </a:pPr>
            <a:r>
              <a:rPr lang="en-US" sz="1400" dirty="0"/>
              <a:t>“I am the door.” (10:9)</a:t>
            </a:r>
          </a:p>
          <a:p>
            <a:pPr>
              <a:buFont typeface="Arial" pitchFamily="34" charset="0"/>
              <a:buChar char="•"/>
            </a:pPr>
            <a:r>
              <a:rPr lang="en-US" sz="1400" dirty="0"/>
              <a:t>“I am the good shepherd.” (10:11)</a:t>
            </a:r>
          </a:p>
        </p:txBody>
      </p:sp>
      <p:sp>
        <p:nvSpPr>
          <p:cNvPr id="152" name="TextBox 151"/>
          <p:cNvSpPr txBox="1"/>
          <p:nvPr/>
        </p:nvSpPr>
        <p:spPr>
          <a:xfrm>
            <a:off x="4800600" y="5181600"/>
            <a:ext cx="3810000" cy="984885"/>
          </a:xfrm>
          <a:prstGeom prst="rect">
            <a:avLst/>
          </a:prstGeom>
          <a:noFill/>
        </p:spPr>
        <p:txBody>
          <a:bodyPr wrap="square" rtlCol="0">
            <a:spAutoFit/>
          </a:bodyPr>
          <a:lstStyle/>
          <a:p>
            <a:pPr>
              <a:buFont typeface="Arial" pitchFamily="34" charset="0"/>
              <a:buChar char="•"/>
            </a:pPr>
            <a:r>
              <a:rPr lang="en-US" sz="1400" dirty="0"/>
              <a:t>“I am the resurrection and the life.” (11:25)</a:t>
            </a:r>
          </a:p>
          <a:p>
            <a:pPr>
              <a:buFont typeface="Arial" pitchFamily="34" charset="0"/>
              <a:buChar char="•"/>
            </a:pPr>
            <a:r>
              <a:rPr lang="en-US" sz="1400" dirty="0"/>
              <a:t>“I am the way, and the truth, and the life.” (14:6)</a:t>
            </a:r>
          </a:p>
          <a:p>
            <a:pPr>
              <a:buFont typeface="Arial" pitchFamily="34" charset="0"/>
              <a:buChar char="•"/>
            </a:pPr>
            <a:r>
              <a:rPr lang="en-US" sz="1400" dirty="0"/>
              <a:t>“I am the true vine.” (15:1)</a:t>
            </a:r>
          </a:p>
          <a:p>
            <a:endParaRPr lang="en-US" sz="1600" dirty="0"/>
          </a:p>
        </p:txBody>
      </p:sp>
      <p:sp>
        <p:nvSpPr>
          <p:cNvPr id="153" name="TextBox 152"/>
          <p:cNvSpPr txBox="1"/>
          <p:nvPr/>
        </p:nvSpPr>
        <p:spPr>
          <a:xfrm>
            <a:off x="1066800" y="5943600"/>
            <a:ext cx="7303985" cy="584775"/>
          </a:xfrm>
          <a:prstGeom prst="rect">
            <a:avLst/>
          </a:prstGeom>
          <a:noFill/>
        </p:spPr>
        <p:txBody>
          <a:bodyPr wrap="square" rtlCol="0">
            <a:spAutoFit/>
          </a:bodyPr>
          <a:lstStyle/>
          <a:p>
            <a:r>
              <a:rPr lang="en-US" sz="1600" dirty="0"/>
              <a:t>“These have been written so that you may believe that Jesus is the Christ, the Son of     </a:t>
            </a:r>
            <a:br>
              <a:rPr lang="en-US" sz="1600" dirty="0"/>
            </a:br>
            <a:r>
              <a:rPr lang="en-US" sz="1600" dirty="0"/>
              <a:t>              God, and that believing you may have  life in His name.” (Jhn. 20:31)</a:t>
            </a:r>
          </a:p>
        </p:txBody>
      </p:sp>
      <p:sp>
        <p:nvSpPr>
          <p:cNvPr id="154" name="TextBox 153"/>
          <p:cNvSpPr txBox="1"/>
          <p:nvPr/>
        </p:nvSpPr>
        <p:spPr>
          <a:xfrm>
            <a:off x="228600" y="4267200"/>
            <a:ext cx="640496" cy="338554"/>
          </a:xfrm>
          <a:prstGeom prst="rect">
            <a:avLst/>
          </a:prstGeom>
          <a:noFill/>
        </p:spPr>
        <p:txBody>
          <a:bodyPr wrap="none" rtlCol="0">
            <a:spAutoFit/>
          </a:bodyPr>
          <a:lstStyle/>
          <a:p>
            <a:r>
              <a:rPr lang="en-US" sz="1600" dirty="0"/>
              <a:t>Stage</a:t>
            </a:r>
          </a:p>
        </p:txBody>
      </p:sp>
      <p:sp>
        <p:nvSpPr>
          <p:cNvPr id="156" name="TextBox 155"/>
          <p:cNvSpPr txBox="1"/>
          <p:nvPr/>
        </p:nvSpPr>
        <p:spPr>
          <a:xfrm>
            <a:off x="0" y="4572000"/>
            <a:ext cx="1217115" cy="369332"/>
          </a:xfrm>
          <a:prstGeom prst="rect">
            <a:avLst/>
          </a:prstGeom>
          <a:noFill/>
        </p:spPr>
        <p:txBody>
          <a:bodyPr wrap="square" rtlCol="0">
            <a:spAutoFit/>
          </a:bodyPr>
          <a:lstStyle/>
          <a:p>
            <a:r>
              <a:rPr lang="en-US" dirty="0"/>
              <a:t> Audience</a:t>
            </a:r>
          </a:p>
        </p:txBody>
      </p:sp>
      <p:sp>
        <p:nvSpPr>
          <p:cNvPr id="157" name="TextBox 156"/>
          <p:cNvSpPr txBox="1"/>
          <p:nvPr/>
        </p:nvSpPr>
        <p:spPr>
          <a:xfrm>
            <a:off x="0" y="4876800"/>
            <a:ext cx="861133" cy="369332"/>
          </a:xfrm>
          <a:prstGeom prst="rect">
            <a:avLst/>
          </a:prstGeom>
          <a:noFill/>
        </p:spPr>
        <p:txBody>
          <a:bodyPr wrap="none" rtlCol="0">
            <a:spAutoFit/>
          </a:bodyPr>
          <a:lstStyle/>
          <a:p>
            <a:r>
              <a:rPr lang="en-US" dirty="0"/>
              <a:t>     </a:t>
            </a:r>
            <a:r>
              <a:rPr lang="en-US" sz="1600" dirty="0"/>
              <a:t>Time</a:t>
            </a:r>
          </a:p>
        </p:txBody>
      </p:sp>
      <p:sp>
        <p:nvSpPr>
          <p:cNvPr id="158" name="TextBox 157"/>
          <p:cNvSpPr txBox="1"/>
          <p:nvPr/>
        </p:nvSpPr>
        <p:spPr>
          <a:xfrm>
            <a:off x="-152400" y="5257800"/>
            <a:ext cx="1295400" cy="830997"/>
          </a:xfrm>
          <a:prstGeom prst="rect">
            <a:avLst/>
          </a:prstGeom>
          <a:noFill/>
        </p:spPr>
        <p:txBody>
          <a:bodyPr wrap="square" rtlCol="0">
            <a:spAutoFit/>
          </a:bodyPr>
          <a:lstStyle/>
          <a:p>
            <a:r>
              <a:rPr lang="en-US" sz="1600" dirty="0"/>
              <a:t>  Jesus’ seven</a:t>
            </a:r>
          </a:p>
          <a:p>
            <a:r>
              <a:rPr lang="en-US" sz="1600" dirty="0"/>
              <a:t>        “I Am”</a:t>
            </a:r>
            <a:br>
              <a:rPr lang="en-US" sz="1600" dirty="0"/>
            </a:br>
            <a:r>
              <a:rPr lang="en-US" sz="1600" dirty="0"/>
              <a:t>   Statements  </a:t>
            </a:r>
          </a:p>
        </p:txBody>
      </p:sp>
      <p:sp>
        <p:nvSpPr>
          <p:cNvPr id="159" name="TextBox 158"/>
          <p:cNvSpPr txBox="1"/>
          <p:nvPr/>
        </p:nvSpPr>
        <p:spPr>
          <a:xfrm>
            <a:off x="0" y="6019800"/>
            <a:ext cx="1106393" cy="523220"/>
          </a:xfrm>
          <a:prstGeom prst="rect">
            <a:avLst/>
          </a:prstGeom>
          <a:noFill/>
        </p:spPr>
        <p:txBody>
          <a:bodyPr wrap="square" rtlCol="0">
            <a:spAutoFit/>
          </a:bodyPr>
          <a:lstStyle/>
          <a:p>
            <a:r>
              <a:rPr lang="en-US" sz="1400" dirty="0"/>
              <a:t>Main Theme</a:t>
            </a:r>
          </a:p>
          <a:p>
            <a:r>
              <a:rPr lang="en-US" sz="1400" dirty="0"/>
              <a:t> &amp; Key verse</a:t>
            </a:r>
          </a:p>
        </p:txBody>
      </p:sp>
      <p:sp>
        <p:nvSpPr>
          <p:cNvPr id="4" name="TextBox 3">
            <a:extLst>
              <a:ext uri="{FF2B5EF4-FFF2-40B4-BE49-F238E27FC236}">
                <a16:creationId xmlns:a16="http://schemas.microsoft.com/office/drawing/2014/main" id="{BEA66EBE-95AC-654D-90BC-D4D5FE8883AB}"/>
              </a:ext>
            </a:extLst>
          </p:cNvPr>
          <p:cNvSpPr txBox="1"/>
          <p:nvPr/>
        </p:nvSpPr>
        <p:spPr>
          <a:xfrm>
            <a:off x="5867400" y="555172"/>
            <a:ext cx="2900521" cy="584775"/>
          </a:xfrm>
          <a:prstGeom prst="rect">
            <a:avLst/>
          </a:prstGeom>
          <a:solidFill>
            <a:schemeClr val="accent1"/>
          </a:solidFill>
        </p:spPr>
        <p:txBody>
          <a:bodyPr wrap="square" rtlCol="0">
            <a:spAutoFit/>
          </a:bodyPr>
          <a:lstStyle/>
          <a:p>
            <a:r>
              <a:rPr lang="en-US" sz="1600" b="1" dirty="0"/>
              <a:t>Written in same  timeframe as 1,2,3 John and Revelation</a:t>
            </a:r>
          </a:p>
        </p:txBody>
      </p:sp>
      <p:sp>
        <p:nvSpPr>
          <p:cNvPr id="87" name="TextBox 86">
            <a:extLst>
              <a:ext uri="{FF2B5EF4-FFF2-40B4-BE49-F238E27FC236}">
                <a16:creationId xmlns:a16="http://schemas.microsoft.com/office/drawing/2014/main" id="{22E216F6-B9E8-CF48-9EDF-21A9F5320AC6}"/>
              </a:ext>
            </a:extLst>
          </p:cNvPr>
          <p:cNvSpPr txBox="1"/>
          <p:nvPr/>
        </p:nvSpPr>
        <p:spPr>
          <a:xfrm>
            <a:off x="1143000" y="589746"/>
            <a:ext cx="1518942" cy="584775"/>
          </a:xfrm>
          <a:prstGeom prst="rect">
            <a:avLst/>
          </a:prstGeom>
          <a:solidFill>
            <a:schemeClr val="accent1"/>
          </a:solidFill>
        </p:spPr>
        <p:txBody>
          <a:bodyPr wrap="none" rtlCol="0">
            <a:spAutoFit/>
          </a:bodyPr>
          <a:lstStyle/>
          <a:p>
            <a:r>
              <a:rPr lang="en-US" sz="1600" b="1" dirty="0"/>
              <a:t>Circa AD 90 -97</a:t>
            </a:r>
          </a:p>
          <a:p>
            <a:r>
              <a:rPr lang="en-US" sz="1600" b="1" dirty="0"/>
              <a:t>Fourth Gospel</a:t>
            </a:r>
          </a:p>
        </p:txBody>
      </p:sp>
      <p:sp>
        <p:nvSpPr>
          <p:cNvPr id="6" name="TextBox 5">
            <a:extLst>
              <a:ext uri="{FF2B5EF4-FFF2-40B4-BE49-F238E27FC236}">
                <a16:creationId xmlns:a16="http://schemas.microsoft.com/office/drawing/2014/main" id="{AB06E6D8-0395-6E4C-B4E8-853E9EABBE66}"/>
              </a:ext>
            </a:extLst>
          </p:cNvPr>
          <p:cNvSpPr txBox="1"/>
          <p:nvPr/>
        </p:nvSpPr>
        <p:spPr>
          <a:xfrm>
            <a:off x="33126" y="1692378"/>
            <a:ext cx="1196081" cy="1815882"/>
          </a:xfrm>
          <a:prstGeom prst="rect">
            <a:avLst/>
          </a:prstGeom>
          <a:noFill/>
        </p:spPr>
        <p:txBody>
          <a:bodyPr wrap="square" rtlCol="0">
            <a:spAutoFit/>
          </a:bodyPr>
          <a:lstStyle/>
          <a:p>
            <a:r>
              <a:rPr lang="en-US" sz="1400" b="1" dirty="0"/>
              <a:t>“…the disciple</a:t>
            </a:r>
          </a:p>
          <a:p>
            <a:r>
              <a:rPr lang="en-US" sz="1400" b="1" dirty="0"/>
              <a:t>whom Jesus</a:t>
            </a:r>
          </a:p>
          <a:p>
            <a:r>
              <a:rPr lang="en-US" sz="1400" b="1" dirty="0"/>
              <a:t>loved”</a:t>
            </a:r>
          </a:p>
          <a:p>
            <a:r>
              <a:rPr lang="en-US" sz="1400" b="1" dirty="0"/>
              <a:t>(13:23; </a:t>
            </a:r>
          </a:p>
          <a:p>
            <a:r>
              <a:rPr lang="en-US" sz="1400" b="1" dirty="0"/>
              <a:t>19:25-26;</a:t>
            </a:r>
          </a:p>
          <a:p>
            <a:r>
              <a:rPr lang="en-US" sz="1400" b="1" dirty="0"/>
              <a:t>21:7; 21;20-24)</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9EA10-E1AB-D54F-B09C-9C97E77CB082}"/>
              </a:ext>
            </a:extLst>
          </p:cNvPr>
          <p:cNvSpPr>
            <a:spLocks noGrp="1"/>
          </p:cNvSpPr>
          <p:nvPr>
            <p:ph type="title"/>
          </p:nvPr>
        </p:nvSpPr>
        <p:spPr/>
        <p:txBody>
          <a:bodyPr>
            <a:normAutofit/>
          </a:bodyPr>
          <a:lstStyle/>
          <a:p>
            <a:r>
              <a:rPr lang="en-US" sz="3200" dirty="0"/>
              <a:t>Seven signs (works) that bear witness of His deity</a:t>
            </a:r>
          </a:p>
        </p:txBody>
      </p:sp>
      <p:sp>
        <p:nvSpPr>
          <p:cNvPr id="3" name="Content Placeholder 2">
            <a:extLst>
              <a:ext uri="{FF2B5EF4-FFF2-40B4-BE49-F238E27FC236}">
                <a16:creationId xmlns:a16="http://schemas.microsoft.com/office/drawing/2014/main" id="{84CFB7B8-7878-5742-913D-46A3E55119C5}"/>
              </a:ext>
            </a:extLst>
          </p:cNvPr>
          <p:cNvSpPr>
            <a:spLocks noGrp="1"/>
          </p:cNvSpPr>
          <p:nvPr>
            <p:ph idx="1"/>
          </p:nvPr>
        </p:nvSpPr>
        <p:spPr>
          <a:xfrm>
            <a:off x="0" y="1600200"/>
            <a:ext cx="9144000" cy="4800601"/>
          </a:xfrm>
        </p:spPr>
        <p:txBody>
          <a:bodyPr>
            <a:normAutofit/>
          </a:bodyPr>
          <a:lstStyle/>
          <a:p>
            <a:pPr marL="633222" indent="-514350">
              <a:buFont typeface="+mj-lt"/>
              <a:buAutoNum type="arabicPeriod"/>
            </a:pPr>
            <a:r>
              <a:rPr lang="en-US" sz="2200" dirty="0"/>
              <a:t>2:1-11 --- Changing water to wine (power over quality)</a:t>
            </a:r>
          </a:p>
          <a:p>
            <a:pPr marL="633222" indent="-514350">
              <a:buFont typeface="+mj-lt"/>
              <a:buAutoNum type="arabicPeriod"/>
            </a:pPr>
            <a:r>
              <a:rPr lang="en-US" sz="2200" dirty="0"/>
              <a:t>4:46-54 ---Healing of Nobleman’s son (power over distance)</a:t>
            </a:r>
          </a:p>
          <a:p>
            <a:pPr marL="633222" indent="-514350">
              <a:buFont typeface="+mj-lt"/>
              <a:buAutoNum type="arabicPeriod"/>
            </a:pPr>
            <a:r>
              <a:rPr lang="en-US" sz="2200" dirty="0"/>
              <a:t>5:1-9 --- Healing of paralytic man at Bethsaida (power over time)</a:t>
            </a:r>
          </a:p>
          <a:p>
            <a:pPr marL="633222" indent="-514350">
              <a:buFont typeface="+mj-lt"/>
              <a:buAutoNum type="arabicPeriod"/>
            </a:pPr>
            <a:r>
              <a:rPr lang="en-US" sz="2200" dirty="0"/>
              <a:t>6:1-14 --- Feeding of 5000 (power over quantity)</a:t>
            </a:r>
          </a:p>
          <a:p>
            <a:pPr marL="633222" indent="-514350">
              <a:buFont typeface="+mj-lt"/>
              <a:buAutoNum type="arabicPeriod"/>
            </a:pPr>
            <a:r>
              <a:rPr lang="en-US" sz="2200" dirty="0"/>
              <a:t>6:16-21--- Walking on the water (power over nature)</a:t>
            </a:r>
          </a:p>
          <a:p>
            <a:pPr marL="633222" indent="-514350">
              <a:buFont typeface="+mj-lt"/>
              <a:buAutoNum type="arabicPeriod"/>
            </a:pPr>
            <a:r>
              <a:rPr lang="en-US" sz="2200" dirty="0"/>
              <a:t>9:1-12--- Healing of the blind man from birth (power over darkness)</a:t>
            </a:r>
          </a:p>
          <a:p>
            <a:pPr marL="633222" indent="-514350">
              <a:buFont typeface="+mj-lt"/>
              <a:buAutoNum type="arabicPeriod"/>
            </a:pPr>
            <a:r>
              <a:rPr lang="en-US" sz="2200" dirty="0"/>
              <a:t>11:1-46--- Raising of Lazarus (power over death)</a:t>
            </a:r>
          </a:p>
          <a:p>
            <a:pPr marL="633222" indent="-514350">
              <a:buFont typeface="+mj-lt"/>
              <a:buAutoNum type="arabicPeriod"/>
            </a:pPr>
            <a:endParaRPr lang="en-US" sz="2200" i="1" dirty="0"/>
          </a:p>
          <a:p>
            <a:pPr marL="633222" indent="-514350">
              <a:buFont typeface="+mj-lt"/>
              <a:buAutoNum type="arabicPeriod"/>
            </a:pPr>
            <a:endParaRPr lang="en-US" sz="2400" dirty="0"/>
          </a:p>
          <a:p>
            <a:pPr marL="633222" indent="-514350">
              <a:buFont typeface="+mj-lt"/>
              <a:buAutoNum type="arabicPeriod"/>
            </a:pPr>
            <a:endParaRPr lang="en-US" sz="2400" dirty="0"/>
          </a:p>
          <a:p>
            <a:pPr marL="118872" indent="0">
              <a:buNone/>
            </a:pPr>
            <a:r>
              <a:rPr lang="en-US" sz="1800" dirty="0"/>
              <a:t>***The Gospel of John contains no parables, and only seven miracles are selected, five which are not recorded elsewhere (</a:t>
            </a:r>
            <a:r>
              <a:rPr lang="en-US" sz="1800" b="1" i="1" dirty="0"/>
              <a:t>in italics</a:t>
            </a:r>
            <a:r>
              <a:rPr lang="en-US" sz="1800" dirty="0"/>
              <a:t>)</a:t>
            </a:r>
          </a:p>
        </p:txBody>
      </p:sp>
    </p:spTree>
    <p:extLst>
      <p:ext uri="{BB962C8B-B14F-4D97-AF65-F5344CB8AC3E}">
        <p14:creationId xmlns:p14="http://schemas.microsoft.com/office/powerpoint/2010/main" val="2007993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9EA10-E1AB-D54F-B09C-9C97E77CB082}"/>
              </a:ext>
            </a:extLst>
          </p:cNvPr>
          <p:cNvSpPr>
            <a:spLocks noGrp="1"/>
          </p:cNvSpPr>
          <p:nvPr>
            <p:ph type="title"/>
          </p:nvPr>
        </p:nvSpPr>
        <p:spPr/>
        <p:txBody>
          <a:bodyPr>
            <a:normAutofit/>
          </a:bodyPr>
          <a:lstStyle/>
          <a:p>
            <a:r>
              <a:rPr lang="en-US" sz="2800" dirty="0"/>
              <a:t>Seven signs (works) that bear witness of His deity</a:t>
            </a:r>
          </a:p>
        </p:txBody>
      </p:sp>
      <p:sp>
        <p:nvSpPr>
          <p:cNvPr id="3" name="Content Placeholder 2">
            <a:extLst>
              <a:ext uri="{FF2B5EF4-FFF2-40B4-BE49-F238E27FC236}">
                <a16:creationId xmlns:a16="http://schemas.microsoft.com/office/drawing/2014/main" id="{84CFB7B8-7878-5742-913D-46A3E55119C5}"/>
              </a:ext>
            </a:extLst>
          </p:cNvPr>
          <p:cNvSpPr>
            <a:spLocks noGrp="1"/>
          </p:cNvSpPr>
          <p:nvPr>
            <p:ph idx="1"/>
          </p:nvPr>
        </p:nvSpPr>
        <p:spPr>
          <a:xfrm>
            <a:off x="152400" y="1600200"/>
            <a:ext cx="8839200" cy="4952999"/>
          </a:xfrm>
          <a:ln>
            <a:solidFill>
              <a:srgbClr val="0070C0"/>
            </a:solidFill>
          </a:ln>
        </p:spPr>
        <p:txBody>
          <a:bodyPr>
            <a:normAutofit/>
          </a:bodyPr>
          <a:lstStyle/>
          <a:p>
            <a:pPr marL="118872" indent="0">
              <a:buNone/>
            </a:pPr>
            <a:endParaRPr lang="en-US" sz="2400" dirty="0"/>
          </a:p>
          <a:p>
            <a:pPr marL="118872" indent="0">
              <a:buNone/>
            </a:pPr>
            <a:endParaRPr lang="en-US" sz="2400" dirty="0"/>
          </a:p>
        </p:txBody>
      </p:sp>
      <p:sp>
        <p:nvSpPr>
          <p:cNvPr id="4" name="TextBox 3">
            <a:extLst>
              <a:ext uri="{FF2B5EF4-FFF2-40B4-BE49-F238E27FC236}">
                <a16:creationId xmlns:a16="http://schemas.microsoft.com/office/drawing/2014/main" id="{C2EA845B-E9E4-004C-86AA-74936860207E}"/>
              </a:ext>
            </a:extLst>
          </p:cNvPr>
          <p:cNvSpPr txBox="1"/>
          <p:nvPr/>
        </p:nvSpPr>
        <p:spPr>
          <a:xfrm>
            <a:off x="445168" y="1850665"/>
            <a:ext cx="324938" cy="400110"/>
          </a:xfrm>
          <a:prstGeom prst="rect">
            <a:avLst/>
          </a:prstGeom>
          <a:noFill/>
        </p:spPr>
        <p:txBody>
          <a:bodyPr wrap="square" rtlCol="0">
            <a:spAutoFit/>
          </a:bodyPr>
          <a:lstStyle/>
          <a:p>
            <a:r>
              <a:rPr lang="en-US" sz="2000" dirty="0"/>
              <a:t>T</a:t>
            </a:r>
          </a:p>
        </p:txBody>
      </p:sp>
      <p:sp>
        <p:nvSpPr>
          <p:cNvPr id="6" name="TextBox 5">
            <a:extLst>
              <a:ext uri="{FF2B5EF4-FFF2-40B4-BE49-F238E27FC236}">
                <a16:creationId xmlns:a16="http://schemas.microsoft.com/office/drawing/2014/main" id="{0ACD7ECE-6A0D-B04A-BE6F-805845941386}"/>
              </a:ext>
            </a:extLst>
          </p:cNvPr>
          <p:cNvSpPr txBox="1"/>
          <p:nvPr/>
        </p:nvSpPr>
        <p:spPr>
          <a:xfrm>
            <a:off x="445168" y="2165866"/>
            <a:ext cx="352190" cy="400110"/>
          </a:xfrm>
          <a:prstGeom prst="rect">
            <a:avLst/>
          </a:prstGeom>
          <a:noFill/>
        </p:spPr>
        <p:txBody>
          <a:bodyPr wrap="square" rtlCol="0">
            <a:spAutoFit/>
          </a:bodyPr>
          <a:lstStyle/>
          <a:p>
            <a:r>
              <a:rPr lang="en-US" sz="2000" dirty="0"/>
              <a:t>H</a:t>
            </a:r>
          </a:p>
        </p:txBody>
      </p:sp>
      <p:sp>
        <p:nvSpPr>
          <p:cNvPr id="7" name="TextBox 6">
            <a:extLst>
              <a:ext uri="{FF2B5EF4-FFF2-40B4-BE49-F238E27FC236}">
                <a16:creationId xmlns:a16="http://schemas.microsoft.com/office/drawing/2014/main" id="{F69D2B48-6434-0D4B-BA96-16CA4297183C}"/>
              </a:ext>
            </a:extLst>
          </p:cNvPr>
          <p:cNvSpPr txBox="1"/>
          <p:nvPr/>
        </p:nvSpPr>
        <p:spPr>
          <a:xfrm>
            <a:off x="423817" y="2470847"/>
            <a:ext cx="385573" cy="400110"/>
          </a:xfrm>
          <a:prstGeom prst="rect">
            <a:avLst/>
          </a:prstGeom>
          <a:noFill/>
        </p:spPr>
        <p:txBody>
          <a:bodyPr wrap="square" rtlCol="0">
            <a:spAutoFit/>
          </a:bodyPr>
          <a:lstStyle/>
          <a:p>
            <a:r>
              <a:rPr lang="en-US" sz="2000" dirty="0"/>
              <a:t> E</a:t>
            </a:r>
          </a:p>
        </p:txBody>
      </p:sp>
      <p:sp>
        <p:nvSpPr>
          <p:cNvPr id="8" name="TextBox 7">
            <a:extLst>
              <a:ext uri="{FF2B5EF4-FFF2-40B4-BE49-F238E27FC236}">
                <a16:creationId xmlns:a16="http://schemas.microsoft.com/office/drawing/2014/main" id="{7A5ECE28-2441-0545-8C9E-A1EB0CDA0126}"/>
              </a:ext>
            </a:extLst>
          </p:cNvPr>
          <p:cNvSpPr txBox="1"/>
          <p:nvPr/>
        </p:nvSpPr>
        <p:spPr>
          <a:xfrm>
            <a:off x="497806" y="3337917"/>
            <a:ext cx="340157" cy="400110"/>
          </a:xfrm>
          <a:prstGeom prst="rect">
            <a:avLst/>
          </a:prstGeom>
          <a:noFill/>
        </p:spPr>
        <p:txBody>
          <a:bodyPr wrap="square" rtlCol="0">
            <a:spAutoFit/>
          </a:bodyPr>
          <a:lstStyle/>
          <a:p>
            <a:r>
              <a:rPr lang="en-US" sz="2000" dirty="0"/>
              <a:t> I   </a:t>
            </a:r>
          </a:p>
        </p:txBody>
      </p:sp>
      <p:sp>
        <p:nvSpPr>
          <p:cNvPr id="9" name="TextBox 8">
            <a:extLst>
              <a:ext uri="{FF2B5EF4-FFF2-40B4-BE49-F238E27FC236}">
                <a16:creationId xmlns:a16="http://schemas.microsoft.com/office/drawing/2014/main" id="{58F80BC6-AA6F-FF49-B071-4500F735F5FF}"/>
              </a:ext>
            </a:extLst>
          </p:cNvPr>
          <p:cNvSpPr txBox="1"/>
          <p:nvPr/>
        </p:nvSpPr>
        <p:spPr>
          <a:xfrm>
            <a:off x="496484" y="3032204"/>
            <a:ext cx="300874" cy="400110"/>
          </a:xfrm>
          <a:prstGeom prst="rect">
            <a:avLst/>
          </a:prstGeom>
          <a:noFill/>
        </p:spPr>
        <p:txBody>
          <a:bodyPr wrap="square" rtlCol="0">
            <a:spAutoFit/>
          </a:bodyPr>
          <a:lstStyle/>
          <a:p>
            <a:r>
              <a:rPr lang="en-US" sz="2000" dirty="0"/>
              <a:t>S</a:t>
            </a:r>
          </a:p>
        </p:txBody>
      </p:sp>
      <p:sp>
        <p:nvSpPr>
          <p:cNvPr id="10" name="TextBox 9">
            <a:extLst>
              <a:ext uri="{FF2B5EF4-FFF2-40B4-BE49-F238E27FC236}">
                <a16:creationId xmlns:a16="http://schemas.microsoft.com/office/drawing/2014/main" id="{386414E1-F093-4B4C-BC97-FF79DFC650C7}"/>
              </a:ext>
            </a:extLst>
          </p:cNvPr>
          <p:cNvSpPr txBox="1"/>
          <p:nvPr/>
        </p:nvSpPr>
        <p:spPr>
          <a:xfrm>
            <a:off x="468746" y="3351321"/>
            <a:ext cx="328612" cy="707886"/>
          </a:xfrm>
          <a:prstGeom prst="rect">
            <a:avLst/>
          </a:prstGeom>
          <a:noFill/>
        </p:spPr>
        <p:txBody>
          <a:bodyPr wrap="square" rtlCol="0">
            <a:spAutoFit/>
          </a:bodyPr>
          <a:lstStyle/>
          <a:p>
            <a:r>
              <a:rPr lang="en-US" sz="2000" dirty="0"/>
              <a:t> G   </a:t>
            </a:r>
          </a:p>
        </p:txBody>
      </p:sp>
      <p:sp>
        <p:nvSpPr>
          <p:cNvPr id="11" name="TextBox 10">
            <a:extLst>
              <a:ext uri="{FF2B5EF4-FFF2-40B4-BE49-F238E27FC236}">
                <a16:creationId xmlns:a16="http://schemas.microsoft.com/office/drawing/2014/main" id="{B875E800-8328-1147-BC2D-A6EE06446A42}"/>
              </a:ext>
            </a:extLst>
          </p:cNvPr>
          <p:cNvSpPr txBox="1"/>
          <p:nvPr/>
        </p:nvSpPr>
        <p:spPr>
          <a:xfrm>
            <a:off x="490163" y="3751431"/>
            <a:ext cx="328612" cy="646331"/>
          </a:xfrm>
          <a:prstGeom prst="rect">
            <a:avLst/>
          </a:prstGeom>
          <a:noFill/>
        </p:spPr>
        <p:txBody>
          <a:bodyPr wrap="square" rtlCol="0">
            <a:spAutoFit/>
          </a:bodyPr>
          <a:lstStyle/>
          <a:p>
            <a:r>
              <a:rPr lang="en-US" dirty="0"/>
              <a:t> N</a:t>
            </a:r>
          </a:p>
        </p:txBody>
      </p:sp>
      <p:sp>
        <p:nvSpPr>
          <p:cNvPr id="12" name="TextBox 11">
            <a:extLst>
              <a:ext uri="{FF2B5EF4-FFF2-40B4-BE49-F238E27FC236}">
                <a16:creationId xmlns:a16="http://schemas.microsoft.com/office/drawing/2014/main" id="{B4875514-B067-2647-B28E-52294E0CC3CE}"/>
              </a:ext>
            </a:extLst>
          </p:cNvPr>
          <p:cNvSpPr txBox="1"/>
          <p:nvPr/>
        </p:nvSpPr>
        <p:spPr>
          <a:xfrm>
            <a:off x="797358" y="1828800"/>
            <a:ext cx="2786340" cy="400110"/>
          </a:xfrm>
          <a:prstGeom prst="rect">
            <a:avLst/>
          </a:prstGeom>
          <a:noFill/>
        </p:spPr>
        <p:txBody>
          <a:bodyPr wrap="none" rtlCol="0">
            <a:spAutoFit/>
          </a:bodyPr>
          <a:lstStyle/>
          <a:p>
            <a:r>
              <a:rPr lang="en-US" sz="2000" dirty="0"/>
              <a:t>- turning water into wine</a:t>
            </a:r>
          </a:p>
        </p:txBody>
      </p:sp>
      <p:sp>
        <p:nvSpPr>
          <p:cNvPr id="13" name="TextBox 12">
            <a:extLst>
              <a:ext uri="{FF2B5EF4-FFF2-40B4-BE49-F238E27FC236}">
                <a16:creationId xmlns:a16="http://schemas.microsoft.com/office/drawing/2014/main" id="{79306CE9-D571-B143-9B1E-87C9FF071037}"/>
              </a:ext>
            </a:extLst>
          </p:cNvPr>
          <p:cNvSpPr txBox="1"/>
          <p:nvPr/>
        </p:nvSpPr>
        <p:spPr>
          <a:xfrm>
            <a:off x="809390" y="2149824"/>
            <a:ext cx="3205236" cy="400110"/>
          </a:xfrm>
          <a:prstGeom prst="rect">
            <a:avLst/>
          </a:prstGeom>
          <a:noFill/>
        </p:spPr>
        <p:txBody>
          <a:bodyPr wrap="none" rtlCol="0">
            <a:spAutoFit/>
          </a:bodyPr>
          <a:lstStyle/>
          <a:p>
            <a:r>
              <a:rPr lang="en-US" sz="2000" dirty="0"/>
              <a:t>- healing the nobleman’s son</a:t>
            </a:r>
          </a:p>
        </p:txBody>
      </p:sp>
      <p:sp>
        <p:nvSpPr>
          <p:cNvPr id="14" name="TextBox 13">
            <a:extLst>
              <a:ext uri="{FF2B5EF4-FFF2-40B4-BE49-F238E27FC236}">
                <a16:creationId xmlns:a16="http://schemas.microsoft.com/office/drawing/2014/main" id="{6146A925-4938-A041-A9AE-9ADBBA3164B0}"/>
              </a:ext>
            </a:extLst>
          </p:cNvPr>
          <p:cNvSpPr txBox="1"/>
          <p:nvPr/>
        </p:nvSpPr>
        <p:spPr>
          <a:xfrm>
            <a:off x="797358" y="2457500"/>
            <a:ext cx="2805896" cy="400110"/>
          </a:xfrm>
          <a:prstGeom prst="rect">
            <a:avLst/>
          </a:prstGeom>
          <a:noFill/>
        </p:spPr>
        <p:txBody>
          <a:bodyPr wrap="none" rtlCol="0">
            <a:spAutoFit/>
          </a:bodyPr>
          <a:lstStyle/>
          <a:p>
            <a:r>
              <a:rPr lang="en-US" sz="2000" dirty="0"/>
              <a:t>- elevating the lame man</a:t>
            </a:r>
          </a:p>
        </p:txBody>
      </p:sp>
      <p:sp>
        <p:nvSpPr>
          <p:cNvPr id="15" name="TextBox 14">
            <a:extLst>
              <a:ext uri="{FF2B5EF4-FFF2-40B4-BE49-F238E27FC236}">
                <a16:creationId xmlns:a16="http://schemas.microsoft.com/office/drawing/2014/main" id="{D813759B-1DC7-0B45-B89C-C1D907ED5195}"/>
              </a:ext>
            </a:extLst>
          </p:cNvPr>
          <p:cNvSpPr txBox="1"/>
          <p:nvPr/>
        </p:nvSpPr>
        <p:spPr>
          <a:xfrm>
            <a:off x="847251" y="3022381"/>
            <a:ext cx="1965410" cy="400110"/>
          </a:xfrm>
          <a:prstGeom prst="rect">
            <a:avLst/>
          </a:prstGeom>
          <a:noFill/>
        </p:spPr>
        <p:txBody>
          <a:bodyPr wrap="none" rtlCol="0">
            <a:spAutoFit/>
          </a:bodyPr>
          <a:lstStyle/>
          <a:p>
            <a:r>
              <a:rPr lang="en-US" sz="2000" dirty="0"/>
              <a:t>- supper for 5000</a:t>
            </a:r>
          </a:p>
        </p:txBody>
      </p:sp>
      <p:sp>
        <p:nvSpPr>
          <p:cNvPr id="16" name="TextBox 15">
            <a:extLst>
              <a:ext uri="{FF2B5EF4-FFF2-40B4-BE49-F238E27FC236}">
                <a16:creationId xmlns:a16="http://schemas.microsoft.com/office/drawing/2014/main" id="{4EEFE85A-8015-9944-8A0C-BA5A9E0C62BE}"/>
              </a:ext>
            </a:extLst>
          </p:cNvPr>
          <p:cNvSpPr txBox="1"/>
          <p:nvPr/>
        </p:nvSpPr>
        <p:spPr>
          <a:xfrm>
            <a:off x="839761" y="3351321"/>
            <a:ext cx="3912353" cy="400110"/>
          </a:xfrm>
          <a:prstGeom prst="rect">
            <a:avLst/>
          </a:prstGeom>
          <a:noFill/>
        </p:spPr>
        <p:txBody>
          <a:bodyPr wrap="none" rtlCol="0">
            <a:spAutoFit/>
          </a:bodyPr>
          <a:lstStyle/>
          <a:p>
            <a:r>
              <a:rPr lang="en-US" sz="2000" dirty="0"/>
              <a:t>- interim on the sea (walk on water)</a:t>
            </a:r>
          </a:p>
        </p:txBody>
      </p:sp>
      <p:sp>
        <p:nvSpPr>
          <p:cNvPr id="17" name="TextBox 16">
            <a:extLst>
              <a:ext uri="{FF2B5EF4-FFF2-40B4-BE49-F238E27FC236}">
                <a16:creationId xmlns:a16="http://schemas.microsoft.com/office/drawing/2014/main" id="{B3B44021-CEF5-5E46-A7C1-B60EE33D089B}"/>
              </a:ext>
            </a:extLst>
          </p:cNvPr>
          <p:cNvSpPr txBox="1"/>
          <p:nvPr/>
        </p:nvSpPr>
        <p:spPr>
          <a:xfrm>
            <a:off x="875344" y="3677097"/>
            <a:ext cx="2805576" cy="400110"/>
          </a:xfrm>
          <a:prstGeom prst="rect">
            <a:avLst/>
          </a:prstGeom>
          <a:noFill/>
        </p:spPr>
        <p:txBody>
          <a:bodyPr wrap="none" rtlCol="0">
            <a:spAutoFit/>
          </a:bodyPr>
          <a:lstStyle/>
          <a:p>
            <a:r>
              <a:rPr lang="en-US" sz="2000" dirty="0"/>
              <a:t>- giving sight to the blind</a:t>
            </a:r>
          </a:p>
        </p:txBody>
      </p:sp>
      <p:sp>
        <p:nvSpPr>
          <p:cNvPr id="18" name="TextBox 17">
            <a:extLst>
              <a:ext uri="{FF2B5EF4-FFF2-40B4-BE49-F238E27FC236}">
                <a16:creationId xmlns:a16="http://schemas.microsoft.com/office/drawing/2014/main" id="{64129EFE-BCD8-5949-AFAC-B79BD11A02C2}"/>
              </a:ext>
            </a:extLst>
          </p:cNvPr>
          <p:cNvSpPr txBox="1"/>
          <p:nvPr/>
        </p:nvSpPr>
        <p:spPr>
          <a:xfrm>
            <a:off x="871140" y="4006529"/>
            <a:ext cx="4180953" cy="400110"/>
          </a:xfrm>
          <a:prstGeom prst="rect">
            <a:avLst/>
          </a:prstGeom>
          <a:noFill/>
        </p:spPr>
        <p:txBody>
          <a:bodyPr wrap="none" rtlCol="0">
            <a:spAutoFit/>
          </a:bodyPr>
          <a:lstStyle/>
          <a:p>
            <a:r>
              <a:rPr lang="en-US" sz="2000" dirty="0"/>
              <a:t>- notification of Lazarus to come forth</a:t>
            </a:r>
          </a:p>
        </p:txBody>
      </p:sp>
      <p:sp>
        <p:nvSpPr>
          <p:cNvPr id="19" name="TextBox 18">
            <a:extLst>
              <a:ext uri="{FF2B5EF4-FFF2-40B4-BE49-F238E27FC236}">
                <a16:creationId xmlns:a16="http://schemas.microsoft.com/office/drawing/2014/main" id="{25B4920C-1170-FF40-B0F4-15FBF6FF24A4}"/>
              </a:ext>
            </a:extLst>
          </p:cNvPr>
          <p:cNvSpPr txBox="1"/>
          <p:nvPr/>
        </p:nvSpPr>
        <p:spPr>
          <a:xfrm>
            <a:off x="5129376" y="1828800"/>
            <a:ext cx="3786024" cy="2554545"/>
          </a:xfrm>
          <a:prstGeom prst="rect">
            <a:avLst/>
          </a:prstGeom>
          <a:noFill/>
          <a:ln w="19050">
            <a:solidFill>
              <a:srgbClr val="0070C0"/>
            </a:solidFill>
          </a:ln>
        </p:spPr>
        <p:txBody>
          <a:bodyPr wrap="square" rtlCol="0">
            <a:spAutoFit/>
          </a:bodyPr>
          <a:lstStyle/>
          <a:p>
            <a:r>
              <a:rPr lang="en-US" sz="2000" dirty="0"/>
              <a:t>“Now Jesus did many other signs in the presence of the disciples, which are not written in this book; 31 but these are written so that you may believe that Jesus is the Christ, the Son of God, and that by believing you may have life in his name” (20:3031)</a:t>
            </a:r>
          </a:p>
        </p:txBody>
      </p:sp>
    </p:spTree>
    <p:extLst>
      <p:ext uri="{BB962C8B-B14F-4D97-AF65-F5344CB8AC3E}">
        <p14:creationId xmlns:p14="http://schemas.microsoft.com/office/powerpoint/2010/main" val="268843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5AEC7-5BB3-3A4E-994F-B1F845417505}"/>
              </a:ext>
            </a:extLst>
          </p:cNvPr>
          <p:cNvSpPr>
            <a:spLocks noGrp="1"/>
          </p:cNvSpPr>
          <p:nvPr>
            <p:ph type="title" idx="4294967295"/>
          </p:nvPr>
        </p:nvSpPr>
        <p:spPr>
          <a:xfrm>
            <a:off x="13855" y="-321469"/>
            <a:ext cx="8229600" cy="1252538"/>
          </a:xfrm>
        </p:spPr>
        <p:txBody>
          <a:bodyPr>
            <a:normAutofit/>
          </a:bodyPr>
          <a:lstStyle/>
          <a:p>
            <a:r>
              <a:rPr lang="en-US" sz="2800" dirty="0">
                <a:solidFill>
                  <a:schemeClr val="tx1"/>
                </a:solidFill>
              </a:rPr>
              <a:t>Brief Outline</a:t>
            </a:r>
          </a:p>
        </p:txBody>
      </p:sp>
      <p:sp>
        <p:nvSpPr>
          <p:cNvPr id="3" name="Content Placeholder 2">
            <a:extLst>
              <a:ext uri="{FF2B5EF4-FFF2-40B4-BE49-F238E27FC236}">
                <a16:creationId xmlns:a16="http://schemas.microsoft.com/office/drawing/2014/main" id="{1033428D-064D-2748-B5B7-00C9540BB3CB}"/>
              </a:ext>
            </a:extLst>
          </p:cNvPr>
          <p:cNvSpPr>
            <a:spLocks noGrp="1"/>
          </p:cNvSpPr>
          <p:nvPr>
            <p:ph idx="4294967295"/>
          </p:nvPr>
        </p:nvSpPr>
        <p:spPr>
          <a:xfrm>
            <a:off x="228600" y="609600"/>
            <a:ext cx="8001000" cy="6019800"/>
          </a:xfrm>
        </p:spPr>
        <p:txBody>
          <a:bodyPr>
            <a:noAutofit/>
          </a:bodyPr>
          <a:lstStyle/>
          <a:p>
            <a:pPr marL="118872" indent="0">
              <a:buNone/>
            </a:pPr>
            <a:r>
              <a:rPr lang="en-US" sz="2200" dirty="0"/>
              <a:t>Prologue (1:1-18)</a:t>
            </a:r>
          </a:p>
          <a:p>
            <a:pPr marL="118872" indent="0">
              <a:buNone/>
            </a:pPr>
            <a:r>
              <a:rPr lang="en-US" sz="2200" dirty="0"/>
              <a:t>Part 1: </a:t>
            </a:r>
            <a:r>
              <a:rPr lang="en-US" sz="2200" b="1" dirty="0"/>
              <a:t>Presentation of Jesus Christ, the Son of God (</a:t>
            </a:r>
            <a:r>
              <a:rPr lang="en-US" sz="2200" dirty="0"/>
              <a:t>1:19-34)</a:t>
            </a:r>
          </a:p>
          <a:p>
            <a:pPr marL="925830" lvl="1" indent="-514350">
              <a:buFont typeface="+mj-lt"/>
              <a:buAutoNum type="romanUcPeriod"/>
            </a:pPr>
            <a:r>
              <a:rPr lang="en-US" sz="2000" dirty="0"/>
              <a:t>The testimony of Jesus Christ, the Son of God (1:19-34)</a:t>
            </a:r>
          </a:p>
          <a:p>
            <a:pPr marL="925830" lvl="1" indent="-514350">
              <a:buFont typeface="+mj-lt"/>
              <a:buAutoNum type="romanUcPeriod"/>
            </a:pPr>
            <a:r>
              <a:rPr lang="en-US" sz="2000" dirty="0"/>
              <a:t>The testimony of His first disciples (1:35-51)</a:t>
            </a:r>
          </a:p>
          <a:p>
            <a:pPr marL="925830" lvl="1" indent="-514350">
              <a:buFont typeface="+mj-lt"/>
              <a:buAutoNum type="romanUcPeriod"/>
            </a:pPr>
            <a:r>
              <a:rPr lang="en-US" sz="2000" dirty="0"/>
              <a:t>The testimony of His first miracle (2:1-11)</a:t>
            </a:r>
          </a:p>
          <a:p>
            <a:pPr marL="925830" lvl="1" indent="-514350">
              <a:buFont typeface="+mj-lt"/>
              <a:buAutoNum type="romanUcPeriod"/>
            </a:pPr>
            <a:r>
              <a:rPr lang="en-US" sz="2000" dirty="0"/>
              <a:t>The testimony of His public ministry (2:12-4:54)</a:t>
            </a:r>
          </a:p>
          <a:p>
            <a:pPr marL="118872" indent="0">
              <a:buNone/>
            </a:pPr>
            <a:r>
              <a:rPr lang="en-US" sz="2200" dirty="0"/>
              <a:t>Part 2: </a:t>
            </a:r>
            <a:r>
              <a:rPr lang="en-US" sz="2200" b="1" dirty="0"/>
              <a:t>Controversial Reactions to the claims and proofs that Jesus is the Christ </a:t>
            </a:r>
            <a:r>
              <a:rPr lang="en-US" sz="2200" dirty="0"/>
              <a:t>(chapters 5-12)</a:t>
            </a:r>
          </a:p>
          <a:p>
            <a:pPr marL="811530" lvl="1" indent="-400050">
              <a:buFont typeface="+mj-lt"/>
              <a:buAutoNum type="romanUcPeriod"/>
            </a:pPr>
            <a:r>
              <a:rPr lang="en-US" sz="2000" dirty="0"/>
              <a:t>In Judea, the Jews sought the more to kill Jesus (5:1-47).</a:t>
            </a:r>
          </a:p>
          <a:p>
            <a:pPr marL="811530" lvl="1" indent="-400050">
              <a:buFont typeface="+mj-lt"/>
              <a:buAutoNum type="romanUcPeriod"/>
            </a:pPr>
            <a:r>
              <a:rPr lang="en-US" sz="2000" dirty="0"/>
              <a:t>In Galilee, many disciples turn back from following Him (6:11-71).</a:t>
            </a:r>
          </a:p>
          <a:p>
            <a:pPr marL="811530" lvl="1" indent="-400050">
              <a:buFont typeface="+mj-lt"/>
              <a:buAutoNum type="romanUcPeriod"/>
            </a:pPr>
            <a:r>
              <a:rPr lang="en-US" sz="2000" dirty="0"/>
              <a:t>At the Feast of Tabernacles much murmuring arose about Jesus (7:1-53).</a:t>
            </a:r>
          </a:p>
          <a:p>
            <a:pPr marL="811530" lvl="1" indent="-400050">
              <a:buFont typeface="+mj-lt"/>
              <a:buAutoNum type="romanUcPeriod"/>
            </a:pPr>
            <a:r>
              <a:rPr lang="en-US" sz="2000" dirty="0"/>
              <a:t>The Jews took up stones to cast at Him because He said, “I AM” (8:1-59)..</a:t>
            </a:r>
          </a:p>
          <a:p>
            <a:pPr marL="811530" lvl="1" indent="-400050">
              <a:buFont typeface="+mj-lt"/>
              <a:buAutoNum type="romanUcPeriod"/>
            </a:pPr>
            <a:r>
              <a:rPr lang="en-US" sz="2000" dirty="0"/>
              <a:t>The rulers cast out blind man who said  that Jesus was of God (9:1-41)</a:t>
            </a:r>
          </a:p>
          <a:p>
            <a:pPr marL="811530" lvl="1" indent="-400050">
              <a:buFont typeface="+mj-lt"/>
              <a:buAutoNum type="romanUcPeriod"/>
            </a:pPr>
            <a:r>
              <a:rPr lang="en-US" sz="2000" dirty="0"/>
              <a:t>Jesus claims to be God and Jews attempt to stone Him (10:1-42) </a:t>
            </a:r>
          </a:p>
          <a:p>
            <a:pPr marL="925830" lvl="1" indent="-514350">
              <a:buFont typeface="+mj-lt"/>
              <a:buAutoNum type="romanUcPeriod"/>
            </a:pPr>
            <a:endParaRPr lang="en-US" sz="1600" dirty="0"/>
          </a:p>
        </p:txBody>
      </p:sp>
    </p:spTree>
    <p:extLst>
      <p:ext uri="{BB962C8B-B14F-4D97-AF65-F5344CB8AC3E}">
        <p14:creationId xmlns:p14="http://schemas.microsoft.com/office/powerpoint/2010/main" val="359280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33428D-064D-2748-B5B7-00C9540BB3CB}"/>
              </a:ext>
            </a:extLst>
          </p:cNvPr>
          <p:cNvSpPr>
            <a:spLocks noGrp="1"/>
          </p:cNvSpPr>
          <p:nvPr>
            <p:ph idx="4294967295"/>
          </p:nvPr>
        </p:nvSpPr>
        <p:spPr>
          <a:xfrm>
            <a:off x="152400" y="152400"/>
            <a:ext cx="8801100" cy="6553200"/>
          </a:xfrm>
        </p:spPr>
        <p:txBody>
          <a:bodyPr>
            <a:noAutofit/>
          </a:bodyPr>
          <a:lstStyle/>
          <a:p>
            <a:pPr marL="925830" lvl="1" indent="-514350">
              <a:buFont typeface="+mj-lt"/>
              <a:buAutoNum type="romanUcPeriod" startAt="7"/>
            </a:pPr>
            <a:r>
              <a:rPr lang="en-US" sz="2000" dirty="0"/>
              <a:t>Though He raised Lazarus, the council plots to slay Jesus (11:1-57)</a:t>
            </a:r>
          </a:p>
          <a:p>
            <a:pPr marL="925830" lvl="1" indent="-514350">
              <a:buFont typeface="+mj-lt"/>
              <a:buAutoNum type="romanUcPeriod" startAt="7"/>
            </a:pPr>
            <a:r>
              <a:rPr lang="en-US" sz="2000" dirty="0"/>
              <a:t>Many chief rulers believed on Jesus but would not confess Him (12:1-50).</a:t>
            </a:r>
          </a:p>
          <a:p>
            <a:pPr marL="118872" indent="0">
              <a:buNone/>
            </a:pPr>
            <a:r>
              <a:rPr lang="en-US" sz="2200" dirty="0"/>
              <a:t>Part 3: </a:t>
            </a:r>
            <a:r>
              <a:rPr lang="en-US" sz="2200" b="1" dirty="0"/>
              <a:t>Parting words of comfort to the Apostles at the Last Supper </a:t>
            </a:r>
            <a:r>
              <a:rPr lang="en-US" sz="2200" dirty="0"/>
              <a:t>(chs. 11-17).  </a:t>
            </a:r>
          </a:p>
          <a:p>
            <a:pPr marL="811530" lvl="1" indent="-400050">
              <a:buFont typeface="+mj-lt"/>
              <a:buAutoNum type="romanUcPeriod"/>
            </a:pPr>
            <a:r>
              <a:rPr lang="en-US" sz="2000" dirty="0"/>
              <a:t>Jesus teaches a lesson of humility by washing their feet (13:1-38). </a:t>
            </a:r>
          </a:p>
          <a:p>
            <a:pPr marL="811530" lvl="1" indent="-400050">
              <a:buFont typeface="+mj-lt"/>
              <a:buAutoNum type="romanUcPeriod"/>
            </a:pPr>
            <a:r>
              <a:rPr lang="en-US" sz="2000" dirty="0"/>
              <a:t>Jesus assures the apostles they will not be left alone (14:1-31)</a:t>
            </a:r>
          </a:p>
          <a:p>
            <a:pPr marL="811530" lvl="1" indent="-400050">
              <a:buFont typeface="+mj-lt"/>
              <a:buAutoNum type="romanUcPeriod"/>
            </a:pPr>
            <a:r>
              <a:rPr lang="en-US" sz="2000" dirty="0"/>
              <a:t>Fruit bearers glorify God, but they will be hated by the world 915:1-27)</a:t>
            </a:r>
          </a:p>
          <a:p>
            <a:pPr marL="811530" lvl="1" indent="-400050">
              <a:buFont typeface="+mj-lt"/>
              <a:buAutoNum type="romanUcPeriod"/>
            </a:pPr>
            <a:r>
              <a:rPr lang="en-US" sz="2000" dirty="0"/>
              <a:t>Guided by the Spirit, their sorrows will turn to joy ((16:1-33).  </a:t>
            </a:r>
          </a:p>
          <a:p>
            <a:pPr marL="811530" lvl="1" indent="-400050">
              <a:buFont typeface="+mj-lt"/>
              <a:buAutoNum type="romanUcPeriod"/>
            </a:pPr>
            <a:r>
              <a:rPr lang="en-US" sz="2000" dirty="0"/>
              <a:t>The Lord’s Prayer (17:1-26).  </a:t>
            </a:r>
          </a:p>
          <a:p>
            <a:pPr marL="118872" indent="0">
              <a:buNone/>
            </a:pPr>
            <a:r>
              <a:rPr lang="en-US" sz="2200" dirty="0"/>
              <a:t>Part 4: </a:t>
            </a:r>
            <a:r>
              <a:rPr lang="en-US" sz="2200" b="1" dirty="0"/>
              <a:t>The trial, crucifixion, and resurrection of Jesus </a:t>
            </a:r>
            <a:r>
              <a:rPr lang="en-US" sz="2200" dirty="0"/>
              <a:t>(chs 18-21).  </a:t>
            </a:r>
          </a:p>
          <a:p>
            <a:pPr marL="811530" lvl="1" indent="-400050">
              <a:buFont typeface="+mj-lt"/>
              <a:buAutoNum type="romanUcPeriod"/>
            </a:pPr>
            <a:r>
              <a:rPr lang="en-US" sz="2000" dirty="0"/>
              <a:t>The arrest and trial of Jesus Christ (18:1-40)</a:t>
            </a:r>
          </a:p>
          <a:p>
            <a:pPr marL="811530" lvl="1" indent="-400050">
              <a:buFont typeface="+mj-lt"/>
              <a:buAutoNum type="romanUcPeriod"/>
            </a:pPr>
            <a:r>
              <a:rPr lang="en-US" sz="2000" dirty="0"/>
              <a:t>Pilate releases Jesus to be crucified (19:1-42)</a:t>
            </a:r>
          </a:p>
          <a:p>
            <a:pPr marL="811530" lvl="1" indent="-400050">
              <a:buFont typeface="+mj-lt"/>
              <a:buAutoNum type="romanUcPeriod"/>
            </a:pPr>
            <a:r>
              <a:rPr lang="en-US" sz="2000" dirty="0"/>
              <a:t>The resurrection is verified by the empty tomb and many witnesses (20:1-31).  </a:t>
            </a:r>
          </a:p>
          <a:p>
            <a:pPr marL="811530" lvl="1" indent="-400050">
              <a:buFont typeface="+mj-lt"/>
              <a:buAutoNum type="romanUcPeriod"/>
            </a:pPr>
            <a:r>
              <a:rPr lang="en-US" sz="2000" dirty="0"/>
              <a:t>The epilogue (21:1-25).  </a:t>
            </a:r>
          </a:p>
          <a:p>
            <a:pPr marL="811530" lvl="1" indent="-400050">
              <a:buFont typeface="+mj-lt"/>
              <a:buAutoNum type="romanUcPeriod"/>
            </a:pPr>
            <a:endParaRPr lang="en-US" sz="2000" dirty="0"/>
          </a:p>
          <a:p>
            <a:pPr marL="411480" lvl="1" indent="0" algn="ctr">
              <a:buNone/>
            </a:pPr>
            <a:r>
              <a:rPr lang="en-US" sz="1600" dirty="0"/>
              <a:t>Robert Harkrider, Bible Commentary Series, John, page v11-v111</a:t>
            </a:r>
          </a:p>
          <a:p>
            <a:pPr marL="811530" lvl="1" indent="-400050">
              <a:buFont typeface="+mj-lt"/>
              <a:buAutoNum type="romanUcPeriod"/>
            </a:pPr>
            <a:endParaRPr lang="en-US" sz="2200" dirty="0"/>
          </a:p>
          <a:p>
            <a:pPr marL="925830" lvl="1" indent="-514350">
              <a:buFont typeface="+mj-lt"/>
              <a:buAutoNum type="romanUcPeriod" startAt="7"/>
            </a:pPr>
            <a:endParaRPr lang="en-US" sz="2000" dirty="0"/>
          </a:p>
          <a:p>
            <a:pPr marL="925830" lvl="1" indent="-514350">
              <a:buFont typeface="+mj-lt"/>
              <a:buAutoNum type="romanUcPeriod" startAt="7"/>
            </a:pPr>
            <a:endParaRPr lang="en-US" sz="2000" dirty="0"/>
          </a:p>
          <a:p>
            <a:pPr marL="925830" lvl="1" indent="-514350">
              <a:buFont typeface="+mj-lt"/>
              <a:buAutoNum type="romanUcPeriod" startAt="7"/>
            </a:pPr>
            <a:endParaRPr lang="en-US" sz="1600" dirty="0"/>
          </a:p>
        </p:txBody>
      </p:sp>
    </p:spTree>
    <p:extLst>
      <p:ext uri="{BB962C8B-B14F-4D97-AF65-F5344CB8AC3E}">
        <p14:creationId xmlns:p14="http://schemas.microsoft.com/office/powerpoint/2010/main" val="192894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4EC7-4CAA-694D-B0E4-7FE3426D1667}"/>
              </a:ext>
            </a:extLst>
          </p:cNvPr>
          <p:cNvSpPr>
            <a:spLocks noGrp="1"/>
          </p:cNvSpPr>
          <p:nvPr>
            <p:ph type="title"/>
          </p:nvPr>
        </p:nvSpPr>
        <p:spPr/>
        <p:txBody>
          <a:bodyPr>
            <a:normAutofit/>
          </a:bodyPr>
          <a:lstStyle/>
          <a:p>
            <a:r>
              <a:rPr lang="en-US" sz="3200" dirty="0"/>
              <a:t>The Trial, Crucifixion, and Resurrection of Jesus (Chs. 18-21)</a:t>
            </a:r>
          </a:p>
        </p:txBody>
      </p:sp>
      <p:sp>
        <p:nvSpPr>
          <p:cNvPr id="3" name="Content Placeholder 2">
            <a:extLst>
              <a:ext uri="{FF2B5EF4-FFF2-40B4-BE49-F238E27FC236}">
                <a16:creationId xmlns:a16="http://schemas.microsoft.com/office/drawing/2014/main" id="{5E6B24A9-D11D-1840-9AB1-8D4D71AE5034}"/>
              </a:ext>
            </a:extLst>
          </p:cNvPr>
          <p:cNvSpPr>
            <a:spLocks noGrp="1"/>
          </p:cNvSpPr>
          <p:nvPr>
            <p:ph idx="1"/>
          </p:nvPr>
        </p:nvSpPr>
        <p:spPr>
          <a:xfrm>
            <a:off x="228600" y="1600200"/>
            <a:ext cx="8686800" cy="5102353"/>
          </a:xfrm>
        </p:spPr>
        <p:txBody>
          <a:bodyPr>
            <a:normAutofit fontScale="92500" lnSpcReduction="10000"/>
          </a:bodyPr>
          <a:lstStyle/>
          <a:p>
            <a:pPr marL="633222" indent="-514350">
              <a:buFont typeface="+mj-lt"/>
              <a:buAutoNum type="alphaUcPeriod"/>
            </a:pPr>
            <a:r>
              <a:rPr lang="en-US" sz="2400" dirty="0"/>
              <a:t>Jesus Christ is arrested and tried (18:1-40)</a:t>
            </a:r>
          </a:p>
          <a:p>
            <a:pPr marL="914400" lvl="1" indent="-457200">
              <a:buFont typeface="+mj-lt"/>
              <a:buAutoNum type="alphaUcPeriod"/>
            </a:pPr>
            <a:r>
              <a:rPr lang="en-US" sz="2000" dirty="0"/>
              <a:t>He is arrested in the Garden of Gethsemane (18:1-11)</a:t>
            </a:r>
          </a:p>
          <a:p>
            <a:pPr marL="914400" lvl="1" indent="-457200">
              <a:buFont typeface="+mj-lt"/>
              <a:buAutoNum type="alphaUcPeriod"/>
            </a:pPr>
            <a:r>
              <a:rPr lang="en-US" sz="2000" dirty="0"/>
              <a:t>The Jewish trial , before Annas and Caiaphas (18:12-17)</a:t>
            </a:r>
          </a:p>
          <a:p>
            <a:pPr marL="914400" lvl="1" indent="-457200">
              <a:buFont typeface="+mj-lt"/>
              <a:buAutoNum type="alphaUcPeriod"/>
            </a:pPr>
            <a:r>
              <a:rPr lang="en-US" sz="2000" dirty="0"/>
              <a:t>The Roman trial before Pilate (18:28-40)</a:t>
            </a:r>
          </a:p>
          <a:p>
            <a:pPr marL="621792" indent="-457200">
              <a:buFont typeface="+mj-lt"/>
              <a:buAutoNum type="alphaUcPeriod"/>
            </a:pPr>
            <a:r>
              <a:rPr lang="en-US" sz="2400" dirty="0"/>
              <a:t>Pilate releases Jesus to be crucified (19:1-42)</a:t>
            </a:r>
          </a:p>
          <a:p>
            <a:pPr marL="914400" lvl="1" indent="-457200">
              <a:buFont typeface="+mj-lt"/>
              <a:buAutoNum type="alphaUcPeriod"/>
            </a:pPr>
            <a:r>
              <a:rPr lang="en-US" sz="2000" dirty="0"/>
              <a:t>Three times, Pilate said, I find no fault in Him (19:1-16)</a:t>
            </a:r>
          </a:p>
          <a:p>
            <a:pPr marL="914400" lvl="1" indent="-457200">
              <a:buFont typeface="+mj-lt"/>
              <a:buAutoNum type="alphaUcPeriod"/>
            </a:pPr>
            <a:r>
              <a:rPr lang="en-US" sz="2000" dirty="0"/>
              <a:t>Jesus is crucified (19:17-37)</a:t>
            </a:r>
          </a:p>
          <a:p>
            <a:pPr marL="914400" lvl="1" indent="-457200">
              <a:buFont typeface="+mj-lt"/>
              <a:buAutoNum type="alphaUcPeriod"/>
            </a:pPr>
            <a:r>
              <a:rPr lang="en-US" sz="2000" dirty="0"/>
              <a:t>Jesus is taken from the cross and buried (19:38-42)</a:t>
            </a:r>
          </a:p>
          <a:p>
            <a:pPr marL="621792" indent="-457200">
              <a:buFont typeface="+mj-lt"/>
              <a:buAutoNum type="alphaUcPeriod"/>
            </a:pPr>
            <a:r>
              <a:rPr lang="en-US" sz="2400" dirty="0"/>
              <a:t>His resurrection is verified by the empty tomb and many witnesses (20:1-31)</a:t>
            </a:r>
          </a:p>
          <a:p>
            <a:pPr marL="914400" lvl="1" indent="-457200">
              <a:buFont typeface="+mj-lt"/>
              <a:buAutoNum type="alphaUcPeriod"/>
            </a:pPr>
            <a:r>
              <a:rPr lang="en-US" sz="2000" dirty="0"/>
              <a:t>The empty tomb (20:1-10)</a:t>
            </a:r>
          </a:p>
          <a:p>
            <a:pPr marL="914400" lvl="1" indent="-457200">
              <a:buFont typeface="+mj-lt"/>
              <a:buAutoNum type="alphaUcPeriod"/>
            </a:pPr>
            <a:r>
              <a:rPr lang="en-US" sz="2000" dirty="0"/>
              <a:t>Jesus appears to Mary Magdalene (20:11-18)</a:t>
            </a:r>
          </a:p>
          <a:p>
            <a:pPr marL="914400" lvl="1" indent="-457200">
              <a:buFont typeface="+mj-lt"/>
              <a:buAutoNum type="alphaUcPeriod"/>
            </a:pPr>
            <a:r>
              <a:rPr lang="en-US" sz="2000" dirty="0"/>
              <a:t>Jesus appears to disciples, except Thomas (20:19-23)</a:t>
            </a:r>
          </a:p>
          <a:p>
            <a:pPr marL="914400" lvl="1" indent="-457200">
              <a:buFont typeface="+mj-lt"/>
              <a:buAutoNum type="alphaUcPeriod"/>
            </a:pPr>
            <a:r>
              <a:rPr lang="en-US" sz="2000" dirty="0"/>
              <a:t>Jesus appears to the disciples, including Thomas (20:24-29)</a:t>
            </a:r>
          </a:p>
          <a:p>
            <a:pPr marL="914400" lvl="1" indent="-457200">
              <a:buFont typeface="+mj-lt"/>
              <a:buAutoNum type="alphaUcPeriod"/>
            </a:pPr>
            <a:r>
              <a:rPr lang="en-US" sz="2000" dirty="0"/>
              <a:t>The purpose stated (20:30-31)</a:t>
            </a:r>
          </a:p>
          <a:p>
            <a:endParaRPr lang="en-US" sz="2400" dirty="0"/>
          </a:p>
          <a:p>
            <a:endParaRPr lang="en-US" sz="2400" dirty="0"/>
          </a:p>
        </p:txBody>
      </p:sp>
    </p:spTree>
    <p:extLst>
      <p:ext uri="{BB962C8B-B14F-4D97-AF65-F5344CB8AC3E}">
        <p14:creationId xmlns:p14="http://schemas.microsoft.com/office/powerpoint/2010/main" val="2092158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89963C-3AC4-4B46-95F2-EC7728993B96}"/>
              </a:ext>
            </a:extLst>
          </p:cNvPr>
          <p:cNvSpPr txBox="1"/>
          <p:nvPr/>
        </p:nvSpPr>
        <p:spPr>
          <a:xfrm>
            <a:off x="214745" y="13645"/>
            <a:ext cx="8610600" cy="1107996"/>
          </a:xfrm>
          <a:prstGeom prst="rect">
            <a:avLst/>
          </a:prstGeom>
          <a:noFill/>
        </p:spPr>
        <p:txBody>
          <a:bodyPr wrap="square" rtlCol="0">
            <a:spAutoFit/>
          </a:bodyPr>
          <a:lstStyle/>
          <a:p>
            <a:r>
              <a:rPr lang="en-US" sz="2200" b="1" dirty="0"/>
              <a:t>“</a:t>
            </a:r>
            <a:r>
              <a:rPr lang="en-US" sz="2200" b="1" u="sng" dirty="0"/>
              <a:t>The Miniature Gospel</a:t>
            </a:r>
            <a:r>
              <a:rPr lang="en-US" sz="2200" b="1" dirty="0"/>
              <a:t>”</a:t>
            </a:r>
            <a:r>
              <a:rPr lang="en-US" sz="2200" dirty="0"/>
              <a:t> --- “For God so loved the world, that he gave his only Son, that whoever believes in him should not perish but have eternal life” (3:16)</a:t>
            </a:r>
          </a:p>
        </p:txBody>
      </p:sp>
      <p:sp>
        <p:nvSpPr>
          <p:cNvPr id="5" name="TextBox 4">
            <a:extLst>
              <a:ext uri="{FF2B5EF4-FFF2-40B4-BE49-F238E27FC236}">
                <a16:creationId xmlns:a16="http://schemas.microsoft.com/office/drawing/2014/main" id="{311677BF-AAE4-654E-9A17-5A42810D186A}"/>
              </a:ext>
            </a:extLst>
          </p:cNvPr>
          <p:cNvSpPr txBox="1"/>
          <p:nvPr/>
        </p:nvSpPr>
        <p:spPr>
          <a:xfrm>
            <a:off x="228600" y="1278900"/>
            <a:ext cx="8839200" cy="2446824"/>
          </a:xfrm>
          <a:prstGeom prst="rect">
            <a:avLst/>
          </a:prstGeom>
          <a:noFill/>
          <a:ln w="57150">
            <a:solidFill>
              <a:schemeClr val="tx1"/>
            </a:solidFill>
          </a:ln>
        </p:spPr>
        <p:txBody>
          <a:bodyPr wrap="square" rtlCol="0">
            <a:spAutoFit/>
          </a:bodyPr>
          <a:lstStyle/>
          <a:p>
            <a:r>
              <a:rPr lang="en-US" sz="1600" dirty="0"/>
              <a:t>FOR GOD			   ---  </a:t>
            </a:r>
            <a:r>
              <a:rPr lang="en-US" sz="1700" dirty="0"/>
              <a:t>the greatest </a:t>
            </a:r>
            <a:r>
              <a:rPr lang="en-US" sz="1700" b="1" i="1" dirty="0"/>
              <a:t>Being </a:t>
            </a:r>
            <a:r>
              <a:rPr lang="en-US" sz="1700" dirty="0"/>
              <a:t>(Ex. 3:14; Isa. 43:10-11)</a:t>
            </a:r>
            <a:endParaRPr lang="en-US" sz="1700" b="1" i="1" dirty="0"/>
          </a:p>
          <a:p>
            <a:r>
              <a:rPr lang="en-US" sz="1700" dirty="0"/>
              <a:t>SO LOVED		   ---  the greatest </a:t>
            </a:r>
            <a:r>
              <a:rPr lang="en-US" sz="1700" b="1" i="1" dirty="0"/>
              <a:t>Measure </a:t>
            </a:r>
            <a:r>
              <a:rPr lang="en-US" sz="1700" dirty="0"/>
              <a:t>(1 Jn. 3:1; 4:8-10, 19)</a:t>
            </a:r>
          </a:p>
          <a:p>
            <a:r>
              <a:rPr lang="en-US" sz="1700" dirty="0"/>
              <a:t>THE WORLD	-	   ---  the greatest </a:t>
            </a:r>
            <a:r>
              <a:rPr lang="en-US" sz="1700" b="1" i="1" dirty="0"/>
              <a:t>Need</a:t>
            </a:r>
            <a:r>
              <a:rPr lang="en-US" sz="1700" dirty="0"/>
              <a:t> (Ro. 3:23; 5:6-10)</a:t>
            </a:r>
          </a:p>
          <a:p>
            <a:r>
              <a:rPr lang="en-US" sz="1700" dirty="0"/>
              <a:t>THAT HE GAVE		   ---  the greatest </a:t>
            </a:r>
            <a:r>
              <a:rPr lang="en-US" sz="1700" b="1" i="1" dirty="0"/>
              <a:t>Act </a:t>
            </a:r>
            <a:r>
              <a:rPr lang="en-US" sz="1700" dirty="0"/>
              <a:t>(R0. 5:7-8)</a:t>
            </a:r>
          </a:p>
          <a:p>
            <a:r>
              <a:rPr lang="en-US" sz="1700" dirty="0"/>
              <a:t>THE ONLY BEGOTTON SON	   ---  the greatest </a:t>
            </a:r>
            <a:r>
              <a:rPr lang="en-US" sz="1700" b="1" i="1" dirty="0"/>
              <a:t>Gift </a:t>
            </a:r>
            <a:r>
              <a:rPr lang="en-US" sz="1700" dirty="0"/>
              <a:t>(1 Jn. 4:9)</a:t>
            </a:r>
          </a:p>
          <a:p>
            <a:r>
              <a:rPr lang="en-US" sz="1700" dirty="0"/>
              <a:t>THAT WHOSOEVER		   ---  the greatest </a:t>
            </a:r>
            <a:r>
              <a:rPr lang="en-US" sz="1700" b="1" i="1" dirty="0"/>
              <a:t>Scope </a:t>
            </a:r>
            <a:r>
              <a:rPr lang="en-US" sz="1700" dirty="0"/>
              <a:t>(Mk. 16:15; 1 Ti. 2:4-6; Rev. 22:17)</a:t>
            </a:r>
          </a:p>
          <a:p>
            <a:r>
              <a:rPr lang="en-US" sz="1700" dirty="0"/>
              <a:t>BELIEVETH IN HIM		   ---  the greatest </a:t>
            </a:r>
            <a:r>
              <a:rPr lang="en-US" sz="1700" b="1" i="1" dirty="0"/>
              <a:t>Provision </a:t>
            </a:r>
            <a:r>
              <a:rPr lang="en-US" sz="1700" dirty="0"/>
              <a:t>(Mk. 16:16; Eph. 2:8-9; Ro. 3:24-26)</a:t>
            </a:r>
          </a:p>
          <a:p>
            <a:r>
              <a:rPr lang="en-US" sz="1700" dirty="0"/>
              <a:t>SHOULD NOT PERISH 	   ---  the greatest </a:t>
            </a:r>
            <a:r>
              <a:rPr lang="en-US" sz="1700" b="1" i="1" dirty="0"/>
              <a:t>Deliverance </a:t>
            </a:r>
            <a:r>
              <a:rPr lang="en-US" sz="1700" dirty="0"/>
              <a:t>(Jn. 3:36; Mk. 9:43-48)</a:t>
            </a:r>
          </a:p>
          <a:p>
            <a:r>
              <a:rPr lang="en-US" sz="1700" dirty="0"/>
              <a:t>BUT HAVE EVERLASTING LIFE  ---  the greatest </a:t>
            </a:r>
            <a:r>
              <a:rPr lang="en-US" sz="1700" b="1" i="1" dirty="0"/>
              <a:t>Reward </a:t>
            </a:r>
            <a:r>
              <a:rPr lang="en-US" sz="1700" dirty="0"/>
              <a:t>(Tit. 1:2; Rev. 21:3-4) </a:t>
            </a:r>
          </a:p>
        </p:txBody>
      </p:sp>
      <p:sp>
        <p:nvSpPr>
          <p:cNvPr id="6" name="TextBox 5">
            <a:extLst>
              <a:ext uri="{FF2B5EF4-FFF2-40B4-BE49-F238E27FC236}">
                <a16:creationId xmlns:a16="http://schemas.microsoft.com/office/drawing/2014/main" id="{011443F2-B37E-5340-8E37-273311EF43C8}"/>
              </a:ext>
            </a:extLst>
          </p:cNvPr>
          <p:cNvSpPr txBox="1"/>
          <p:nvPr/>
        </p:nvSpPr>
        <p:spPr>
          <a:xfrm>
            <a:off x="195262" y="3836903"/>
            <a:ext cx="8839200" cy="2862322"/>
          </a:xfrm>
          <a:prstGeom prst="rect">
            <a:avLst/>
          </a:prstGeom>
          <a:noFill/>
        </p:spPr>
        <p:txBody>
          <a:bodyPr wrap="square" rtlCol="0">
            <a:spAutoFit/>
          </a:bodyPr>
          <a:lstStyle/>
          <a:p>
            <a:r>
              <a:rPr lang="en-US" sz="2000" dirty="0"/>
              <a:t>Unfortunately,  this passage has suffered abuse by those who isolate it from other scriptures and make incorrect assumptions about what it does not say.  </a:t>
            </a:r>
          </a:p>
          <a:p>
            <a:r>
              <a:rPr lang="en-US" sz="2000" dirty="0"/>
              <a:t>For example, some have drawn the inaccurate conclusion that “faith only” (</a:t>
            </a:r>
            <a:r>
              <a:rPr lang="en-US" sz="2000" i="1" dirty="0"/>
              <a:t>sola-fide)</a:t>
            </a:r>
            <a:r>
              <a:rPr lang="en-US" sz="2000" dirty="0"/>
              <a:t> will save because this one passage does not specify anything else.  Please note: </a:t>
            </a:r>
            <a:r>
              <a:rPr lang="en-US" sz="2000" b="1" dirty="0"/>
              <a:t>Nowhere does the Bible say that anything “only” will save! </a:t>
            </a:r>
            <a:r>
              <a:rPr lang="en-US" sz="2000" dirty="0"/>
              <a:t>Repentance is essential, but repentance </a:t>
            </a:r>
            <a:r>
              <a:rPr lang="en-US" sz="2000" i="1" dirty="0"/>
              <a:t>only</a:t>
            </a:r>
            <a:r>
              <a:rPr lang="en-US" sz="2000" dirty="0"/>
              <a:t> will not save.  Confession is essential, but confession </a:t>
            </a:r>
            <a:r>
              <a:rPr lang="en-US" sz="2000" i="1" dirty="0"/>
              <a:t>only </a:t>
            </a:r>
            <a:r>
              <a:rPr lang="en-US" sz="2000" dirty="0"/>
              <a:t>will not save.  Baptism is essential, but no where does scripture say that baptism alone will save.  In fact, James says that “faith </a:t>
            </a:r>
            <a:r>
              <a:rPr lang="en-US" sz="2000" i="1" dirty="0"/>
              <a:t>alone</a:t>
            </a:r>
            <a:r>
              <a:rPr lang="en-US" sz="2000" dirty="0"/>
              <a:t>” will not save (Ja. 2:24).  </a:t>
            </a:r>
          </a:p>
        </p:txBody>
      </p:sp>
    </p:spTree>
    <p:extLst>
      <p:ext uri="{BB962C8B-B14F-4D97-AF65-F5344CB8AC3E}">
        <p14:creationId xmlns:p14="http://schemas.microsoft.com/office/powerpoint/2010/main" val="1063972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189963C-3AC4-4B46-95F2-EC7728993B96}"/>
              </a:ext>
            </a:extLst>
          </p:cNvPr>
          <p:cNvSpPr txBox="1"/>
          <p:nvPr/>
        </p:nvSpPr>
        <p:spPr>
          <a:xfrm>
            <a:off x="214745" y="13645"/>
            <a:ext cx="8610600" cy="1107996"/>
          </a:xfrm>
          <a:prstGeom prst="rect">
            <a:avLst/>
          </a:prstGeom>
          <a:noFill/>
        </p:spPr>
        <p:txBody>
          <a:bodyPr wrap="square" rtlCol="0">
            <a:spAutoFit/>
          </a:bodyPr>
          <a:lstStyle/>
          <a:p>
            <a:r>
              <a:rPr lang="en-US" sz="2200" b="1" dirty="0"/>
              <a:t>“</a:t>
            </a:r>
            <a:r>
              <a:rPr lang="en-US" sz="2200" b="1" u="sng" dirty="0"/>
              <a:t>The Miniature Gospel</a:t>
            </a:r>
            <a:r>
              <a:rPr lang="en-US" sz="2200" b="1" dirty="0"/>
              <a:t>”</a:t>
            </a:r>
            <a:r>
              <a:rPr lang="en-US" sz="2200" dirty="0"/>
              <a:t> --- “For God so loved the world, that he gave his only Son, that whoever believes in him should </a:t>
            </a:r>
            <a:r>
              <a:rPr lang="en-US" sz="2200" b="1" u="sng" dirty="0"/>
              <a:t>not</a:t>
            </a:r>
            <a:r>
              <a:rPr lang="en-US" sz="2200" dirty="0"/>
              <a:t> perish but have eternal life” (3:16)</a:t>
            </a:r>
          </a:p>
        </p:txBody>
      </p:sp>
      <p:sp>
        <p:nvSpPr>
          <p:cNvPr id="5" name="TextBox 4">
            <a:extLst>
              <a:ext uri="{FF2B5EF4-FFF2-40B4-BE49-F238E27FC236}">
                <a16:creationId xmlns:a16="http://schemas.microsoft.com/office/drawing/2014/main" id="{311677BF-AAE4-654E-9A17-5A42810D186A}"/>
              </a:ext>
            </a:extLst>
          </p:cNvPr>
          <p:cNvSpPr txBox="1"/>
          <p:nvPr/>
        </p:nvSpPr>
        <p:spPr>
          <a:xfrm>
            <a:off x="228600" y="1278900"/>
            <a:ext cx="8839200" cy="2446824"/>
          </a:xfrm>
          <a:prstGeom prst="rect">
            <a:avLst/>
          </a:prstGeom>
          <a:noFill/>
          <a:ln w="57150">
            <a:solidFill>
              <a:schemeClr val="tx1"/>
            </a:solidFill>
          </a:ln>
        </p:spPr>
        <p:txBody>
          <a:bodyPr wrap="square" rtlCol="0">
            <a:spAutoFit/>
          </a:bodyPr>
          <a:lstStyle/>
          <a:p>
            <a:r>
              <a:rPr lang="en-US" sz="1600" dirty="0"/>
              <a:t>FOR GOD			   ---  </a:t>
            </a:r>
            <a:r>
              <a:rPr lang="en-US" sz="1700" dirty="0"/>
              <a:t>the greatest </a:t>
            </a:r>
            <a:r>
              <a:rPr lang="en-US" sz="1700" b="1" i="1" dirty="0"/>
              <a:t>Being </a:t>
            </a:r>
            <a:r>
              <a:rPr lang="en-US" sz="1700" dirty="0"/>
              <a:t>(Ex. 3:14; Isa. 43:10-11)</a:t>
            </a:r>
            <a:endParaRPr lang="en-US" sz="1700" b="1" i="1" dirty="0"/>
          </a:p>
          <a:p>
            <a:r>
              <a:rPr lang="en-US" sz="1700" dirty="0"/>
              <a:t>SO LOVED		   ---  the greatest </a:t>
            </a:r>
            <a:r>
              <a:rPr lang="en-US" sz="1700" b="1" i="1" dirty="0"/>
              <a:t>Measure </a:t>
            </a:r>
            <a:r>
              <a:rPr lang="en-US" sz="1700" dirty="0"/>
              <a:t>(1 Jn. 3:1; 4:8-10, 19)</a:t>
            </a:r>
          </a:p>
          <a:p>
            <a:r>
              <a:rPr lang="en-US" sz="1700" dirty="0"/>
              <a:t>THE WORLD	-	   ---  the greatest </a:t>
            </a:r>
            <a:r>
              <a:rPr lang="en-US" sz="1700" b="1" i="1" dirty="0"/>
              <a:t>Need</a:t>
            </a:r>
            <a:r>
              <a:rPr lang="en-US" sz="1700" dirty="0"/>
              <a:t> (Ro. 3:23; 5:6-10)</a:t>
            </a:r>
          </a:p>
          <a:p>
            <a:r>
              <a:rPr lang="en-US" sz="1700" dirty="0"/>
              <a:t>THAT HE GAVE		   ---  the greatest </a:t>
            </a:r>
            <a:r>
              <a:rPr lang="en-US" sz="1700" b="1" i="1" dirty="0"/>
              <a:t>Act </a:t>
            </a:r>
            <a:r>
              <a:rPr lang="en-US" sz="1700" dirty="0"/>
              <a:t>(R0. 5:7-8)</a:t>
            </a:r>
          </a:p>
          <a:p>
            <a:r>
              <a:rPr lang="en-US" sz="1700" dirty="0"/>
              <a:t>THE ONLY BEGOTTON SON	   ---  the greatest </a:t>
            </a:r>
            <a:r>
              <a:rPr lang="en-US" sz="1700" b="1" i="1" dirty="0"/>
              <a:t>Gift </a:t>
            </a:r>
            <a:r>
              <a:rPr lang="en-US" sz="1700" dirty="0"/>
              <a:t>(1 Jn. 4:9)</a:t>
            </a:r>
          </a:p>
          <a:p>
            <a:r>
              <a:rPr lang="en-US" sz="1700" dirty="0"/>
              <a:t>THAT WHOSOEVER		   ---  the greatest </a:t>
            </a:r>
            <a:r>
              <a:rPr lang="en-US" sz="1700" b="1" i="1" dirty="0"/>
              <a:t>Scope </a:t>
            </a:r>
            <a:r>
              <a:rPr lang="en-US" sz="1700" dirty="0"/>
              <a:t>(Mk. 16:15; 1 Ti. 2:4-6; Rev. 22:17)</a:t>
            </a:r>
          </a:p>
          <a:p>
            <a:r>
              <a:rPr lang="en-US" sz="1700" dirty="0"/>
              <a:t>BELIEVETH IN HIM		   ---  the greatest </a:t>
            </a:r>
            <a:r>
              <a:rPr lang="en-US" sz="1700" b="1" i="1" dirty="0"/>
              <a:t>Provision </a:t>
            </a:r>
            <a:r>
              <a:rPr lang="en-US" sz="1700" dirty="0"/>
              <a:t>(Mk. 16:16; Eph. 2:8-9; Ro. 3:24-26)</a:t>
            </a:r>
          </a:p>
          <a:p>
            <a:r>
              <a:rPr lang="en-US" sz="1700" dirty="0"/>
              <a:t>SHOULD NOT PERISH 	   ---  the greatest </a:t>
            </a:r>
            <a:r>
              <a:rPr lang="en-US" sz="1700" b="1" i="1" dirty="0"/>
              <a:t>Deliverance </a:t>
            </a:r>
            <a:r>
              <a:rPr lang="en-US" sz="1700" dirty="0"/>
              <a:t>(Jn. 3:36; Mk. 9:43-48)</a:t>
            </a:r>
          </a:p>
          <a:p>
            <a:r>
              <a:rPr lang="en-US" sz="1700" dirty="0"/>
              <a:t>BUT HAVE EVERLASTING LIFE  ---  the greatest </a:t>
            </a:r>
            <a:r>
              <a:rPr lang="en-US" sz="1700" b="1" i="1" dirty="0"/>
              <a:t>Reward </a:t>
            </a:r>
            <a:r>
              <a:rPr lang="en-US" sz="1700" dirty="0"/>
              <a:t>(Tit. 1:2; Rev. 21:3-4) </a:t>
            </a:r>
          </a:p>
        </p:txBody>
      </p:sp>
      <p:sp>
        <p:nvSpPr>
          <p:cNvPr id="6" name="TextBox 5">
            <a:extLst>
              <a:ext uri="{FF2B5EF4-FFF2-40B4-BE49-F238E27FC236}">
                <a16:creationId xmlns:a16="http://schemas.microsoft.com/office/drawing/2014/main" id="{011443F2-B37E-5340-8E37-273311EF43C8}"/>
              </a:ext>
            </a:extLst>
          </p:cNvPr>
          <p:cNvSpPr txBox="1"/>
          <p:nvPr/>
        </p:nvSpPr>
        <p:spPr>
          <a:xfrm>
            <a:off x="221673" y="4068137"/>
            <a:ext cx="8839200" cy="2554545"/>
          </a:xfrm>
          <a:prstGeom prst="rect">
            <a:avLst/>
          </a:prstGeom>
          <a:noFill/>
        </p:spPr>
        <p:txBody>
          <a:bodyPr wrap="square" rtlCol="0">
            <a:spAutoFit/>
          </a:bodyPr>
          <a:lstStyle/>
          <a:p>
            <a:r>
              <a:rPr lang="en-US" sz="2000" dirty="0"/>
              <a:t>Unfortunately,  this passage has suffered abuse by those who isolate it from other scriptures and make incorrect assumptions about what it does not say.  For example, some have drawn the inaccurate conclusion that “faith only” (</a:t>
            </a:r>
            <a:r>
              <a:rPr lang="en-US" sz="2000" i="1" dirty="0"/>
              <a:t>sola-fide)</a:t>
            </a:r>
            <a:r>
              <a:rPr lang="en-US" sz="2000" dirty="0"/>
              <a:t> will save because this one passage does not specify anything else.  Please note: Nowhere does the Bible say that anything “only” will save! Repentance is essential, but repentance </a:t>
            </a:r>
            <a:r>
              <a:rPr lang="en-US" sz="2000" i="1" dirty="0"/>
              <a:t>only</a:t>
            </a:r>
            <a:r>
              <a:rPr lang="en-US" sz="2000" dirty="0"/>
              <a:t> will not save.  Confession is essential, but confession </a:t>
            </a:r>
            <a:r>
              <a:rPr lang="en-US" sz="2000" i="1" dirty="0"/>
              <a:t>only </a:t>
            </a:r>
            <a:r>
              <a:rPr lang="en-US" sz="2000" dirty="0"/>
              <a:t>will not save.  Baptism is essential, but no where does scripture say that baptism alone will save.  In fact, James says that “faith </a:t>
            </a:r>
            <a:r>
              <a:rPr lang="en-US" sz="2000" i="1" dirty="0"/>
              <a:t>alone</a:t>
            </a:r>
            <a:r>
              <a:rPr lang="en-US" sz="2000" dirty="0"/>
              <a:t>” will not save (Ja. 2:24).  </a:t>
            </a:r>
          </a:p>
        </p:txBody>
      </p:sp>
      <p:sp>
        <p:nvSpPr>
          <p:cNvPr id="2" name="TextBox 1">
            <a:extLst>
              <a:ext uri="{FF2B5EF4-FFF2-40B4-BE49-F238E27FC236}">
                <a16:creationId xmlns:a16="http://schemas.microsoft.com/office/drawing/2014/main" id="{1CE4E82D-E382-3E4D-8ADB-74EBACD79AE6}"/>
              </a:ext>
            </a:extLst>
          </p:cNvPr>
          <p:cNvSpPr txBox="1"/>
          <p:nvPr/>
        </p:nvSpPr>
        <p:spPr>
          <a:xfrm>
            <a:off x="862445" y="4080678"/>
            <a:ext cx="7315200" cy="1938992"/>
          </a:xfrm>
          <a:prstGeom prst="rect">
            <a:avLst/>
          </a:prstGeom>
          <a:solidFill>
            <a:srgbClr val="FFC000"/>
          </a:solidFill>
          <a:ln w="57150">
            <a:solidFill>
              <a:schemeClr val="tx1"/>
            </a:solidFill>
          </a:ln>
        </p:spPr>
        <p:txBody>
          <a:bodyPr wrap="square" rtlCol="0">
            <a:spAutoFit/>
          </a:bodyPr>
          <a:lstStyle/>
          <a:p>
            <a:r>
              <a:rPr lang="en-US" sz="2400" b="1" dirty="0"/>
              <a:t>In 3:36 John says, “Whoever believes in the Son has eternal life; whoever does </a:t>
            </a:r>
            <a:r>
              <a:rPr lang="en-US" sz="2400" b="1" u="sng" dirty="0"/>
              <a:t>not </a:t>
            </a:r>
            <a:r>
              <a:rPr lang="en-US" sz="2400" b="1" dirty="0"/>
              <a:t>obey the Son shall not see life, but the wrath of God remains on him.” Once saved, always saved” is no more taught than, “once lost, always lost.”  Which “not”  is stronger? </a:t>
            </a:r>
            <a:endParaRPr lang="en-US" sz="2800" b="1" dirty="0"/>
          </a:p>
        </p:txBody>
      </p:sp>
    </p:spTree>
    <p:extLst>
      <p:ext uri="{BB962C8B-B14F-4D97-AF65-F5344CB8AC3E}">
        <p14:creationId xmlns:p14="http://schemas.microsoft.com/office/powerpoint/2010/main" val="3707460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B6D2E7-D8D6-7E4B-B322-47EC3B290BD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116957" y="-1169044"/>
            <a:ext cx="6858000" cy="9196087"/>
          </a:xfrm>
          <a:prstGeom prst="rect">
            <a:avLst/>
          </a:prstGeom>
        </p:spPr>
      </p:pic>
    </p:spTree>
    <p:extLst>
      <p:ext uri="{BB962C8B-B14F-4D97-AF65-F5344CB8AC3E}">
        <p14:creationId xmlns:p14="http://schemas.microsoft.com/office/powerpoint/2010/main" val="1382684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extLst>
              <p:ext uri="{D42A27DB-BD31-4B8C-83A1-F6EECF244321}">
                <p14:modId xmlns:p14="http://schemas.microsoft.com/office/powerpoint/2010/main" val="920314241"/>
              </p:ext>
            </p:extLst>
          </p:nvPr>
        </p:nvGraphicFramePr>
        <p:xfrm>
          <a:off x="0" y="0"/>
          <a:ext cx="9212267" cy="71870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tx2">
                        <a:lumMod val="20000"/>
                        <a:lumOff val="80000"/>
                      </a:schemeClr>
                    </a:solidFill>
                  </a:tcPr>
                </a:tc>
                <a:tc>
                  <a:txBody>
                    <a:bodyPr/>
                    <a:lstStyle/>
                    <a:p>
                      <a:r>
                        <a:rPr lang="en-US" sz="1300" b="1" dirty="0"/>
                        <a:t>Gen. 1-7</a:t>
                      </a:r>
                    </a:p>
                  </a:txBody>
                  <a:tcPr marL="68580" marR="68580" marT="34290" marB="34290">
                    <a:solidFill>
                      <a:schemeClr val="tx2">
                        <a:lumMod val="20000"/>
                        <a:lumOff val="80000"/>
                      </a:schemeClr>
                    </a:solidFill>
                  </a:tcPr>
                </a:tc>
                <a:tc>
                  <a:txBody>
                    <a:bodyPr/>
                    <a:lstStyle/>
                    <a:p>
                      <a:pPr algn="ctr"/>
                      <a:r>
                        <a:rPr lang="en-US" sz="1300" b="1" dirty="0"/>
                        <a:t>1656</a:t>
                      </a:r>
                    </a:p>
                  </a:txBody>
                  <a:tcPr marL="68580" marR="68580" marT="34290" marB="34290">
                    <a:solidFill>
                      <a:schemeClr val="tx2">
                        <a:lumMod val="20000"/>
                        <a:lumOff val="80000"/>
                      </a:schemeClr>
                    </a:solidFill>
                  </a:tcPr>
                </a:tc>
                <a:tc>
                  <a:txBody>
                    <a:bodyPr/>
                    <a:lstStyle/>
                    <a:p>
                      <a:r>
                        <a:rPr lang="en-US" sz="1300" b="1" dirty="0"/>
                        <a:t>Adam</a:t>
                      </a:r>
                    </a:p>
                  </a:txBody>
                  <a:tcPr marL="68580" marR="68580" marT="34290" marB="34290">
                    <a:solidFill>
                      <a:schemeClr val="tx2">
                        <a:lumMod val="20000"/>
                        <a:lumOff val="80000"/>
                      </a:schemeClr>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tx2">
                        <a:lumMod val="20000"/>
                        <a:lumOff val="80000"/>
                      </a:schemeClr>
                    </a:solidFill>
                  </a:tcPr>
                </a:tc>
                <a:tc>
                  <a:txBody>
                    <a:bodyPr/>
                    <a:lstStyle/>
                    <a:p>
                      <a:r>
                        <a:rPr lang="en-US" sz="1300" b="1" dirty="0"/>
                        <a:t>Gen. 8-!1</a:t>
                      </a:r>
                    </a:p>
                  </a:txBody>
                  <a:tcPr marL="68580" marR="68580" marT="34290" marB="34290">
                    <a:solidFill>
                      <a:schemeClr val="tx2">
                        <a:lumMod val="20000"/>
                        <a:lumOff val="80000"/>
                      </a:schemeClr>
                    </a:solidFill>
                  </a:tcPr>
                </a:tc>
                <a:tc>
                  <a:txBody>
                    <a:bodyPr/>
                    <a:lstStyle/>
                    <a:p>
                      <a:pPr algn="ctr"/>
                      <a:r>
                        <a:rPr lang="en-US" sz="1300" b="1" dirty="0"/>
                        <a:t>427</a:t>
                      </a:r>
                    </a:p>
                  </a:txBody>
                  <a:tcPr marL="68580" marR="68580" marT="34290" marB="34290">
                    <a:solidFill>
                      <a:schemeClr val="tx2">
                        <a:lumMod val="20000"/>
                        <a:lumOff val="80000"/>
                      </a:schemeClr>
                    </a:solidFill>
                  </a:tcPr>
                </a:tc>
                <a:tc>
                  <a:txBody>
                    <a:bodyPr/>
                    <a:lstStyle/>
                    <a:p>
                      <a:r>
                        <a:rPr lang="en-US" sz="1300" b="1" dirty="0"/>
                        <a:t>Noah</a:t>
                      </a:r>
                    </a:p>
                  </a:txBody>
                  <a:tcPr marL="68580" marR="68580" marT="34290" marB="34290">
                    <a:solidFill>
                      <a:schemeClr val="tx2">
                        <a:lumMod val="20000"/>
                        <a:lumOff val="80000"/>
                      </a:schemeClr>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tx2">
                        <a:lumMod val="20000"/>
                        <a:lumOff val="80000"/>
                      </a:schemeClr>
                    </a:solidFill>
                  </a:tcPr>
                </a:tc>
                <a:tc>
                  <a:txBody>
                    <a:bodyPr/>
                    <a:lstStyle/>
                    <a:p>
                      <a:r>
                        <a:rPr lang="en-US" sz="1300" b="1" dirty="0"/>
                        <a:t>Gen. 12-45</a:t>
                      </a:r>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Abraham</a:t>
                      </a:r>
                    </a:p>
                  </a:txBody>
                  <a:tcPr marL="68580" marR="68580" marT="34290" marB="34290">
                    <a:solidFill>
                      <a:schemeClr val="tx2">
                        <a:lumMod val="20000"/>
                        <a:lumOff val="80000"/>
                      </a:schemeClr>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tx2">
                        <a:lumMod val="20000"/>
                        <a:lumOff val="80000"/>
                      </a:schemeClr>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tx2">
                        <a:lumMod val="20000"/>
                        <a:lumOff val="80000"/>
                      </a:schemeClr>
                    </a:solidFill>
                  </a:tcPr>
                </a:tc>
                <a:tc>
                  <a:txBody>
                    <a:bodyPr/>
                    <a:lstStyle/>
                    <a:p>
                      <a:pPr algn="ctr"/>
                      <a:r>
                        <a:rPr lang="en-US" sz="1300" b="1" dirty="0"/>
                        <a:t>215</a:t>
                      </a:r>
                    </a:p>
                  </a:txBody>
                  <a:tcPr marL="68580" marR="68580" marT="34290" marB="34290">
                    <a:solidFill>
                      <a:schemeClr val="tx2">
                        <a:lumMod val="20000"/>
                        <a:lumOff val="80000"/>
                      </a:schemeClr>
                    </a:solidFill>
                  </a:tcPr>
                </a:tc>
                <a:tc>
                  <a:txBody>
                    <a:bodyPr/>
                    <a:lstStyle/>
                    <a:p>
                      <a:r>
                        <a:rPr lang="en-US" sz="1300" b="1" dirty="0"/>
                        <a:t>Joseph</a:t>
                      </a:r>
                    </a:p>
                  </a:txBody>
                  <a:tcPr marL="68580" marR="68580" marT="34290" marB="34290">
                    <a:solidFill>
                      <a:schemeClr val="tx2">
                        <a:lumMod val="20000"/>
                        <a:lumOff val="80000"/>
                      </a:schemeClr>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400" b="1" dirty="0"/>
                        <a:t>From Exodus to crossing of the Jordan</a:t>
                      </a:r>
                    </a:p>
                  </a:txBody>
                  <a:tcPr marL="68580" marR="68580" marT="34290" marB="34290">
                    <a:solidFill>
                      <a:schemeClr val="tx2">
                        <a:lumMod val="20000"/>
                        <a:lumOff val="80000"/>
                      </a:schemeClr>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tx2">
                        <a:lumMod val="20000"/>
                        <a:lumOff val="80000"/>
                      </a:schemeClr>
                    </a:solidFill>
                  </a:tcPr>
                </a:tc>
                <a:tc>
                  <a:txBody>
                    <a:bodyPr/>
                    <a:lstStyle/>
                    <a:p>
                      <a:pPr algn="ctr"/>
                      <a:r>
                        <a:rPr lang="en-US" sz="1400" b="1" dirty="0"/>
                        <a:t>40</a:t>
                      </a:r>
                    </a:p>
                  </a:txBody>
                  <a:tcPr marL="68580" marR="68580" marT="34290" marB="34290">
                    <a:solidFill>
                      <a:schemeClr val="tx2">
                        <a:lumMod val="20000"/>
                        <a:lumOff val="80000"/>
                      </a:schemeClr>
                    </a:solidFill>
                  </a:tcPr>
                </a:tc>
                <a:tc>
                  <a:txBody>
                    <a:bodyPr/>
                    <a:lstStyle/>
                    <a:p>
                      <a:r>
                        <a:rPr lang="en-US" sz="1400" b="1" dirty="0"/>
                        <a:t>Moses</a:t>
                      </a:r>
                    </a:p>
                  </a:txBody>
                  <a:tcPr marL="68580" marR="68580" marT="34290" marB="34290">
                    <a:solidFill>
                      <a:schemeClr val="tx2">
                        <a:lumMod val="20000"/>
                        <a:lumOff val="80000"/>
                      </a:schemeClr>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tx2">
                        <a:lumMod val="20000"/>
                        <a:lumOff val="80000"/>
                      </a:schemeClr>
                    </a:solidFill>
                  </a:tcPr>
                </a:tc>
                <a:tc>
                  <a:txBody>
                    <a:bodyPr/>
                    <a:lstStyle/>
                    <a:p>
                      <a:r>
                        <a:rPr lang="en-US" sz="1300" b="1" dirty="0"/>
                        <a:t>Josh. 1-24</a:t>
                      </a:r>
                    </a:p>
                  </a:txBody>
                  <a:tcPr marL="68580" marR="68580" marT="34290" marB="34290">
                    <a:solidFill>
                      <a:schemeClr val="tx2">
                        <a:lumMod val="20000"/>
                        <a:lumOff val="80000"/>
                      </a:schemeClr>
                    </a:solidFill>
                  </a:tcPr>
                </a:tc>
                <a:tc>
                  <a:txBody>
                    <a:bodyPr/>
                    <a:lstStyle/>
                    <a:p>
                      <a:pPr algn="ctr"/>
                      <a:r>
                        <a:rPr lang="en-US" sz="1300" b="1" dirty="0"/>
                        <a:t>51</a:t>
                      </a:r>
                    </a:p>
                  </a:txBody>
                  <a:tcPr marL="68580" marR="68580" marT="34290" marB="34290">
                    <a:solidFill>
                      <a:schemeClr val="tx2">
                        <a:lumMod val="20000"/>
                        <a:lumOff val="80000"/>
                      </a:schemeClr>
                    </a:solidFill>
                  </a:tcPr>
                </a:tc>
                <a:tc>
                  <a:txBody>
                    <a:bodyPr/>
                    <a:lstStyle/>
                    <a:p>
                      <a:r>
                        <a:rPr lang="en-US" sz="1300" b="1" dirty="0"/>
                        <a:t>Joshua</a:t>
                      </a:r>
                    </a:p>
                  </a:txBody>
                  <a:tcPr marL="68580" marR="68580" marT="34290" marB="34290">
                    <a:solidFill>
                      <a:schemeClr val="tx2">
                        <a:lumMod val="20000"/>
                        <a:lumOff val="80000"/>
                      </a:schemeClr>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Joshua to King Saul</a:t>
                      </a:r>
                    </a:p>
                  </a:txBody>
                  <a:tcPr marL="68580" marR="68580" marT="34290" marB="34290">
                    <a:solidFill>
                      <a:schemeClr val="tx2">
                        <a:lumMod val="20000"/>
                        <a:lumOff val="80000"/>
                      </a:schemeClr>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tx2">
                        <a:lumMod val="20000"/>
                        <a:lumOff val="80000"/>
                      </a:schemeClr>
                    </a:solidFill>
                  </a:tcPr>
                </a:tc>
                <a:tc>
                  <a:txBody>
                    <a:bodyPr/>
                    <a:lstStyle/>
                    <a:p>
                      <a:pPr algn="ctr"/>
                      <a:r>
                        <a:rPr lang="en-US" sz="1300" b="1" dirty="0"/>
                        <a:t>305</a:t>
                      </a:r>
                    </a:p>
                  </a:txBody>
                  <a:tcPr marL="68580" marR="68580" marT="34290" marB="34290">
                    <a:solidFill>
                      <a:schemeClr val="tx2">
                        <a:lumMod val="20000"/>
                        <a:lumOff val="80000"/>
                      </a:schemeClr>
                    </a:solidFill>
                  </a:tcPr>
                </a:tc>
                <a:tc>
                  <a:txBody>
                    <a:bodyPr/>
                    <a:lstStyle/>
                    <a:p>
                      <a:r>
                        <a:rPr lang="en-US" sz="1300" b="1" dirty="0"/>
                        <a:t>Samuel</a:t>
                      </a:r>
                    </a:p>
                  </a:txBody>
                  <a:tcPr marL="68580" marR="68580" marT="34290" marB="34290">
                    <a:solidFill>
                      <a:schemeClr val="tx2">
                        <a:lumMod val="20000"/>
                        <a:lumOff val="80000"/>
                      </a:schemeClr>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1000">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chemeClr val="tx2">
                        <a:lumMod val="20000"/>
                        <a:lumOff val="80000"/>
                      </a:schemeClr>
                    </a:solidFill>
                  </a:tcPr>
                </a:tc>
                <a:tc>
                  <a:txBody>
                    <a:bodyPr/>
                    <a:lstStyle/>
                    <a:p>
                      <a:r>
                        <a:rPr lang="en-US" sz="1300" b="1" dirty="0"/>
                        <a:t>2 Ki. 21-25; 2 Chr. 10-32</a:t>
                      </a:r>
                    </a:p>
                  </a:txBody>
                  <a:tcPr marL="68580" marR="68580" marT="34290" marB="34290">
                    <a:solidFill>
                      <a:schemeClr val="tx2">
                        <a:lumMod val="20000"/>
                        <a:lumOff val="80000"/>
                      </a:schemeClr>
                    </a:solidFill>
                  </a:tcPr>
                </a:tc>
                <a:tc>
                  <a:txBody>
                    <a:bodyPr/>
                    <a:lstStyle/>
                    <a:p>
                      <a:pPr algn="ctr"/>
                      <a:r>
                        <a:rPr lang="en-US" sz="1300" b="1" dirty="0"/>
                        <a:t>125</a:t>
                      </a:r>
                    </a:p>
                  </a:txBody>
                  <a:tcPr marL="68580" marR="68580" marT="34290" marB="34290">
                    <a:solidFill>
                      <a:schemeClr val="tx2">
                        <a:lumMod val="20000"/>
                        <a:lumOff val="80000"/>
                      </a:schemeClr>
                    </a:solidFill>
                  </a:tcPr>
                </a:tc>
                <a:tc>
                  <a:txBody>
                    <a:bodyPr/>
                    <a:lstStyle/>
                    <a:p>
                      <a:r>
                        <a:rPr lang="en-US" sz="1300" b="1" dirty="0"/>
                        <a:t>Josiah</a:t>
                      </a:r>
                    </a:p>
                  </a:txBody>
                  <a:tcPr marL="68580" marR="68580" marT="34290" marB="34290">
                    <a:solidFill>
                      <a:schemeClr val="tx2">
                        <a:lumMod val="20000"/>
                        <a:lumOff val="80000"/>
                      </a:schemeClr>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tx2">
                        <a:lumMod val="20000"/>
                        <a:lumOff val="80000"/>
                      </a:schemeClr>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Daniel, Ezekiel</a:t>
                      </a:r>
                    </a:p>
                  </a:txBody>
                  <a:tcPr marL="68580" marR="68580" marT="34290" marB="34290">
                    <a:solidFill>
                      <a:schemeClr val="tx2">
                        <a:lumMod val="20000"/>
                        <a:lumOff val="80000"/>
                      </a:schemeClr>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tx2">
                        <a:lumMod val="20000"/>
                        <a:lumOff val="80000"/>
                      </a:schemeClr>
                    </a:solidFill>
                  </a:tcPr>
                </a:tc>
                <a:tc>
                  <a:txBody>
                    <a:bodyPr/>
                    <a:lstStyle/>
                    <a:p>
                      <a:r>
                        <a:rPr lang="en-US" sz="1300" b="1" dirty="0"/>
                        <a:t>Ezra, Nehemiah</a:t>
                      </a:r>
                    </a:p>
                  </a:txBody>
                  <a:tcPr marL="68580" marR="68580" marT="34290" marB="34290">
                    <a:solidFill>
                      <a:schemeClr val="tx2">
                        <a:lumMod val="20000"/>
                        <a:lumOff val="80000"/>
                      </a:schemeClr>
                    </a:solidFill>
                  </a:tcPr>
                </a:tc>
                <a:tc>
                  <a:txBody>
                    <a:bodyPr/>
                    <a:lstStyle/>
                    <a:p>
                      <a:pPr algn="ctr"/>
                      <a:r>
                        <a:rPr lang="en-US" sz="1300" b="1" dirty="0"/>
                        <a:t>92</a:t>
                      </a:r>
                    </a:p>
                  </a:txBody>
                  <a:tcPr marL="68580" marR="68580" marT="34290" marB="34290">
                    <a:solidFill>
                      <a:schemeClr val="tx2">
                        <a:lumMod val="20000"/>
                        <a:lumOff val="80000"/>
                      </a:schemeClr>
                    </a:solidFill>
                  </a:tcPr>
                </a:tc>
                <a:tc>
                  <a:txBody>
                    <a:bodyPr/>
                    <a:lstStyle/>
                    <a:p>
                      <a:r>
                        <a:rPr lang="en-US" sz="1300" b="1" dirty="0"/>
                        <a:t>Ezra</a:t>
                      </a:r>
                    </a:p>
                  </a:txBody>
                  <a:tcPr marL="68580" marR="68580" marT="34290" marB="34290">
                    <a:solidFill>
                      <a:schemeClr val="tx2">
                        <a:lumMod val="20000"/>
                        <a:lumOff val="80000"/>
                      </a:schemeClr>
                    </a:solidFill>
                  </a:tcPr>
                </a:tc>
                <a:extLst>
                  <a:ext uri="{0D108BD9-81ED-4DB2-BD59-A6C34878D82A}">
                    <a16:rowId xmlns:a16="http://schemas.microsoft.com/office/drawing/2014/main" val="10012"/>
                  </a:ext>
                </a:extLst>
              </a:tr>
              <a:tr h="698900">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tx2">
                        <a:lumMod val="20000"/>
                        <a:lumOff val="80000"/>
                      </a:schemeClr>
                    </a:solidFill>
                  </a:tcPr>
                </a:tc>
                <a:tc>
                  <a:txBody>
                    <a:bodyPr/>
                    <a:lstStyle/>
                    <a:p>
                      <a:r>
                        <a:rPr lang="en-US" sz="1300" b="1" dirty="0"/>
                        <a:t>None</a:t>
                      </a:r>
                    </a:p>
                  </a:txBody>
                  <a:tcPr marL="68580" marR="68580" marT="34290" marB="34290">
                    <a:solidFill>
                      <a:schemeClr val="tx2">
                        <a:lumMod val="20000"/>
                        <a:lumOff val="80000"/>
                      </a:schemeClr>
                    </a:solidFill>
                  </a:tcPr>
                </a:tc>
                <a:tc>
                  <a:txBody>
                    <a:bodyPr/>
                    <a:lstStyle/>
                    <a:p>
                      <a:pPr algn="ctr"/>
                      <a:r>
                        <a:rPr lang="en-US" sz="1300" b="1" dirty="0"/>
                        <a:t>400</a:t>
                      </a:r>
                    </a:p>
                  </a:txBody>
                  <a:tcPr marL="68580" marR="68580" marT="34290" marB="34290">
                    <a:solidFill>
                      <a:schemeClr val="tx2">
                        <a:lumMod val="20000"/>
                        <a:lumOff val="80000"/>
                      </a:schemeClr>
                    </a:solidFill>
                  </a:tcPr>
                </a:tc>
                <a:tc>
                  <a:txBody>
                    <a:bodyPr/>
                    <a:lstStyle/>
                    <a:p>
                      <a:r>
                        <a:rPr lang="en-US" sz="1300" b="1" dirty="0"/>
                        <a:t>Judas Maccabee</a:t>
                      </a:r>
                    </a:p>
                  </a:txBody>
                  <a:tcPr marL="68580" marR="68580" marT="34290" marB="34290">
                    <a:solidFill>
                      <a:schemeClr val="tx2">
                        <a:lumMod val="20000"/>
                        <a:lumOff val="80000"/>
                      </a:schemeClr>
                    </a:solidFill>
                  </a:tcPr>
                </a:tc>
                <a:extLst>
                  <a:ext uri="{0D108BD9-81ED-4DB2-BD59-A6C34878D82A}">
                    <a16:rowId xmlns:a16="http://schemas.microsoft.com/office/drawing/2014/main" val="10013"/>
                  </a:ext>
                </a:extLst>
              </a:tr>
              <a:tr h="363673">
                <a:tc>
                  <a:txBody>
                    <a:bodyPr/>
                    <a:lstStyle/>
                    <a:p>
                      <a:r>
                        <a:rPr lang="en-US" sz="1300" b="1" dirty="0"/>
                        <a:t>Life of Christ</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birth of Jesus to ascension</a:t>
                      </a:r>
                    </a:p>
                  </a:txBody>
                  <a:tcPr marL="68580" marR="68580" marT="34290" marB="34290">
                    <a:solidFill>
                      <a:srgbClr val="FFFF00"/>
                    </a:solidFill>
                  </a:tcPr>
                </a:tc>
                <a:tc>
                  <a:txBody>
                    <a:bodyPr/>
                    <a:lstStyle/>
                    <a:p>
                      <a:r>
                        <a:rPr lang="en-US" sz="1300" b="1" dirty="0"/>
                        <a:t>Mt-Jhn 21; Acts 1</a:t>
                      </a:r>
                    </a:p>
                  </a:txBody>
                  <a:tcPr marL="68580" marR="68580" marT="34290" marB="34290">
                    <a:solidFill>
                      <a:srgbClr val="FFFF00"/>
                    </a:solidFill>
                  </a:tcPr>
                </a:tc>
                <a:tc>
                  <a:txBody>
                    <a:bodyPr/>
                    <a:lstStyle/>
                    <a:p>
                      <a:pPr algn="ctr"/>
                      <a:r>
                        <a:rPr lang="en-US" sz="1300" b="1" dirty="0"/>
                        <a:t>34</a:t>
                      </a:r>
                    </a:p>
                  </a:txBody>
                  <a:tcPr marL="68580" marR="68580" marT="34290" marB="34290">
                    <a:solidFill>
                      <a:srgbClr val="FFFF00"/>
                    </a:solidFill>
                  </a:tcPr>
                </a:tc>
                <a:tc>
                  <a:txBody>
                    <a:bodyPr/>
                    <a:lstStyle/>
                    <a:p>
                      <a:r>
                        <a:rPr lang="en-US" sz="1300" b="1" dirty="0"/>
                        <a:t>Jesus</a:t>
                      </a:r>
                    </a:p>
                  </a:txBody>
                  <a:tcPr marL="68580" marR="68580" marT="34290" marB="34290">
                    <a:solidFill>
                      <a:srgbClr val="FFFF00"/>
                    </a:solidFill>
                  </a:tcPr>
                </a:tc>
                <a:extLst>
                  <a:ext uri="{0D108BD9-81ED-4DB2-BD59-A6C34878D82A}">
                    <a16:rowId xmlns:a16="http://schemas.microsoft.com/office/drawing/2014/main" val="10014"/>
                  </a:ext>
                </a:extLst>
              </a:tr>
              <a:tr h="498817">
                <a:tc>
                  <a:txBody>
                    <a:bodyPr/>
                    <a:lstStyle/>
                    <a:p>
                      <a:r>
                        <a:rPr lang="en-US" sz="1300" b="1" dirty="0"/>
                        <a:t>The Church</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 ascension to death of Paul (96 AD approx.)</a:t>
                      </a:r>
                    </a:p>
                  </a:txBody>
                  <a:tcPr marL="68580" marR="68580" marT="34290" marB="34290">
                    <a:solidFill>
                      <a:schemeClr val="tx2">
                        <a:lumMod val="20000"/>
                        <a:lumOff val="80000"/>
                      </a:schemeClr>
                    </a:solidFill>
                  </a:tcPr>
                </a:tc>
                <a:tc>
                  <a:txBody>
                    <a:bodyPr/>
                    <a:lstStyle/>
                    <a:p>
                      <a:r>
                        <a:rPr lang="en-US" sz="1300" b="1" dirty="0"/>
                        <a:t>Acts 2-Revelation</a:t>
                      </a:r>
                    </a:p>
                  </a:txBody>
                  <a:tcPr marL="68580" marR="68580" marT="34290" marB="34290">
                    <a:solidFill>
                      <a:schemeClr val="tx2">
                        <a:lumMod val="20000"/>
                        <a:lumOff val="80000"/>
                      </a:schemeClr>
                    </a:solidFill>
                  </a:tcPr>
                </a:tc>
                <a:tc>
                  <a:txBody>
                    <a:bodyPr/>
                    <a:lstStyle/>
                    <a:p>
                      <a:pPr algn="ctr"/>
                      <a:r>
                        <a:rPr lang="en-US" sz="1300" b="1" dirty="0"/>
                        <a:t>70</a:t>
                      </a:r>
                    </a:p>
                  </a:txBody>
                  <a:tcPr marL="68580" marR="68580" marT="34290" marB="34290">
                    <a:solidFill>
                      <a:schemeClr val="tx2">
                        <a:lumMod val="20000"/>
                        <a:lumOff val="80000"/>
                      </a:schemeClr>
                    </a:solidFill>
                  </a:tcPr>
                </a:tc>
                <a:tc>
                  <a:txBody>
                    <a:bodyPr/>
                    <a:lstStyle/>
                    <a:p>
                      <a:r>
                        <a:rPr lang="en-US" sz="1300" b="1" dirty="0"/>
                        <a:t>Paul</a:t>
                      </a:r>
                    </a:p>
                  </a:txBody>
                  <a:tcPr marL="68580" marR="68580" marT="34290" marB="34290">
                    <a:solidFill>
                      <a:schemeClr val="tx2">
                        <a:lumMod val="20000"/>
                        <a:lumOff val="80000"/>
                      </a:schemeClr>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D33EFE-BD42-BF4C-9675-76C4906B3D75}"/>
              </a:ext>
            </a:extLst>
          </p:cNvPr>
          <p:cNvSpPr txBox="1"/>
          <p:nvPr/>
        </p:nvSpPr>
        <p:spPr>
          <a:xfrm>
            <a:off x="1447800" y="117693"/>
            <a:ext cx="2057400" cy="6740307"/>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Matthew</a:t>
            </a:r>
          </a:p>
          <a:p>
            <a:r>
              <a:rPr lang="en-US" sz="1600" b="1" dirty="0">
                <a:latin typeface="Arial" panose="020B0604020202020204" pitchFamily="34" charset="0"/>
                <a:cs typeface="Arial" panose="020B0604020202020204" pitchFamily="34" charset="0"/>
              </a:rPr>
              <a:t>Mark</a:t>
            </a:r>
          </a:p>
          <a:p>
            <a:r>
              <a:rPr lang="en-US" sz="1600" b="1" dirty="0">
                <a:latin typeface="Arial" panose="020B0604020202020204" pitchFamily="34" charset="0"/>
                <a:cs typeface="Arial" panose="020B0604020202020204" pitchFamily="34" charset="0"/>
              </a:rPr>
              <a:t>Luke </a:t>
            </a:r>
          </a:p>
          <a:p>
            <a:r>
              <a:rPr lang="en-US" sz="1600" b="1" dirty="0">
                <a:latin typeface="Arial" panose="020B0604020202020204" pitchFamily="34" charset="0"/>
                <a:cs typeface="Arial" panose="020B0604020202020204" pitchFamily="34" charset="0"/>
              </a:rPr>
              <a:t>John</a:t>
            </a:r>
          </a:p>
          <a:p>
            <a:r>
              <a:rPr lang="en-US" sz="1600" b="1" dirty="0">
                <a:latin typeface="Arial" panose="020B0604020202020204" pitchFamily="34" charset="0"/>
                <a:cs typeface="Arial" panose="020B0604020202020204" pitchFamily="34" charset="0"/>
              </a:rPr>
              <a:t>Acts</a:t>
            </a:r>
          </a:p>
          <a:p>
            <a:r>
              <a:rPr lang="en-US" sz="1600" b="1" dirty="0">
                <a:latin typeface="Arial" panose="020B0604020202020204" pitchFamily="34" charset="0"/>
                <a:cs typeface="Arial" panose="020B0604020202020204" pitchFamily="34" charset="0"/>
              </a:rPr>
              <a:t>Romans</a:t>
            </a:r>
          </a:p>
          <a:p>
            <a:r>
              <a:rPr lang="en-US" sz="1600" b="1" dirty="0">
                <a:latin typeface="Arial" panose="020B0604020202020204" pitchFamily="34" charset="0"/>
                <a:cs typeface="Arial" panose="020B0604020202020204" pitchFamily="34" charset="0"/>
              </a:rPr>
              <a:t>1 Corinthians</a:t>
            </a:r>
          </a:p>
          <a:p>
            <a:r>
              <a:rPr lang="en-US" sz="1600" b="1" dirty="0">
                <a:latin typeface="Arial" panose="020B0604020202020204" pitchFamily="34" charset="0"/>
                <a:cs typeface="Arial" panose="020B0604020202020204" pitchFamily="34" charset="0"/>
              </a:rPr>
              <a:t>2 Corinthians</a:t>
            </a:r>
          </a:p>
          <a:p>
            <a:r>
              <a:rPr lang="en-US" sz="1600" b="1" dirty="0">
                <a:latin typeface="Arial" panose="020B0604020202020204" pitchFamily="34" charset="0"/>
                <a:cs typeface="Arial" panose="020B0604020202020204" pitchFamily="34" charset="0"/>
              </a:rPr>
              <a:t>Galatians</a:t>
            </a:r>
          </a:p>
          <a:p>
            <a:r>
              <a:rPr lang="en-US" sz="1600" b="1" dirty="0">
                <a:latin typeface="Arial" panose="020B0604020202020204" pitchFamily="34" charset="0"/>
                <a:cs typeface="Arial" panose="020B0604020202020204" pitchFamily="34" charset="0"/>
              </a:rPr>
              <a:t>Ephesians</a:t>
            </a:r>
          </a:p>
          <a:p>
            <a:r>
              <a:rPr lang="en-US" sz="1600" b="1" dirty="0">
                <a:latin typeface="Arial" panose="020B0604020202020204" pitchFamily="34" charset="0"/>
                <a:cs typeface="Arial" panose="020B0604020202020204" pitchFamily="34" charset="0"/>
              </a:rPr>
              <a:t>Philippians</a:t>
            </a:r>
          </a:p>
          <a:p>
            <a:r>
              <a:rPr lang="en-US" sz="1600" b="1" dirty="0">
                <a:latin typeface="Arial" panose="020B0604020202020204" pitchFamily="34" charset="0"/>
                <a:cs typeface="Arial" panose="020B0604020202020204" pitchFamily="34" charset="0"/>
              </a:rPr>
              <a:t>Colossians</a:t>
            </a:r>
          </a:p>
          <a:p>
            <a:r>
              <a:rPr lang="en-US" sz="1600" b="1" dirty="0">
                <a:latin typeface="Arial" panose="020B0604020202020204" pitchFamily="34" charset="0"/>
                <a:cs typeface="Arial" panose="020B0604020202020204" pitchFamily="34" charset="0"/>
              </a:rPr>
              <a:t>1 Thessalonians</a:t>
            </a:r>
          </a:p>
          <a:p>
            <a:r>
              <a:rPr lang="en-US" sz="1600" b="1" dirty="0">
                <a:latin typeface="Arial" panose="020B0604020202020204" pitchFamily="34" charset="0"/>
                <a:cs typeface="Arial" panose="020B0604020202020204" pitchFamily="34" charset="0"/>
              </a:rPr>
              <a:t>2 Thessalonians</a:t>
            </a:r>
          </a:p>
          <a:p>
            <a:r>
              <a:rPr lang="en-US" sz="1600" b="1" dirty="0">
                <a:latin typeface="Arial" panose="020B0604020202020204" pitchFamily="34" charset="0"/>
                <a:cs typeface="Arial" panose="020B0604020202020204" pitchFamily="34" charset="0"/>
              </a:rPr>
              <a:t>1 Timothy</a:t>
            </a:r>
          </a:p>
          <a:p>
            <a:r>
              <a:rPr lang="en-US" sz="1600" b="1" dirty="0">
                <a:latin typeface="Arial" panose="020B0604020202020204" pitchFamily="34" charset="0"/>
                <a:cs typeface="Arial" panose="020B0604020202020204" pitchFamily="34" charset="0"/>
              </a:rPr>
              <a:t>2 Timothy</a:t>
            </a:r>
          </a:p>
          <a:p>
            <a:r>
              <a:rPr lang="en-US" sz="1600" b="1" dirty="0">
                <a:latin typeface="Arial" panose="020B0604020202020204" pitchFamily="34" charset="0"/>
                <a:cs typeface="Arial" panose="020B0604020202020204" pitchFamily="34" charset="0"/>
              </a:rPr>
              <a:t>Titus</a:t>
            </a:r>
          </a:p>
          <a:p>
            <a:r>
              <a:rPr lang="en-US" sz="1600" b="1" dirty="0">
                <a:latin typeface="Arial" panose="020B0604020202020204" pitchFamily="34" charset="0"/>
                <a:cs typeface="Arial" panose="020B0604020202020204" pitchFamily="34" charset="0"/>
              </a:rPr>
              <a:t>Philemon </a:t>
            </a:r>
          </a:p>
          <a:p>
            <a:r>
              <a:rPr lang="en-US" sz="1600" b="1" dirty="0">
                <a:latin typeface="Arial" panose="020B0604020202020204" pitchFamily="34" charset="0"/>
                <a:cs typeface="Arial" panose="020B0604020202020204" pitchFamily="34" charset="0"/>
              </a:rPr>
              <a:t>Hebrews</a:t>
            </a:r>
          </a:p>
          <a:p>
            <a:r>
              <a:rPr lang="en-US" sz="1600" b="1" dirty="0">
                <a:latin typeface="Arial" panose="020B0604020202020204" pitchFamily="34" charset="0"/>
                <a:cs typeface="Arial" panose="020B0604020202020204" pitchFamily="34" charset="0"/>
              </a:rPr>
              <a:t>James</a:t>
            </a:r>
          </a:p>
          <a:p>
            <a:r>
              <a:rPr lang="en-US" sz="1600" b="1" dirty="0">
                <a:latin typeface="Arial" panose="020B0604020202020204" pitchFamily="34" charset="0"/>
                <a:cs typeface="Arial" panose="020B0604020202020204" pitchFamily="34" charset="0"/>
              </a:rPr>
              <a:t>1 Peter</a:t>
            </a:r>
          </a:p>
          <a:p>
            <a:r>
              <a:rPr lang="en-US" sz="1600" b="1" dirty="0">
                <a:latin typeface="Arial" panose="020B0604020202020204" pitchFamily="34" charset="0"/>
                <a:cs typeface="Arial" panose="020B0604020202020204" pitchFamily="34" charset="0"/>
              </a:rPr>
              <a:t>2 Peter</a:t>
            </a:r>
          </a:p>
          <a:p>
            <a:r>
              <a:rPr lang="en-US" sz="1600" b="1" dirty="0">
                <a:latin typeface="Arial" panose="020B0604020202020204" pitchFamily="34" charset="0"/>
                <a:cs typeface="Arial" panose="020B0604020202020204" pitchFamily="34" charset="0"/>
              </a:rPr>
              <a:t>1 John</a:t>
            </a:r>
          </a:p>
          <a:p>
            <a:r>
              <a:rPr lang="en-US" sz="1600" b="1" dirty="0">
                <a:latin typeface="Arial" panose="020B0604020202020204" pitchFamily="34" charset="0"/>
                <a:cs typeface="Arial" panose="020B0604020202020204" pitchFamily="34" charset="0"/>
              </a:rPr>
              <a:t>2 John</a:t>
            </a:r>
          </a:p>
          <a:p>
            <a:r>
              <a:rPr lang="en-US" sz="1600" b="1" dirty="0">
                <a:latin typeface="Arial" panose="020B0604020202020204" pitchFamily="34" charset="0"/>
                <a:cs typeface="Arial" panose="020B0604020202020204" pitchFamily="34" charset="0"/>
              </a:rPr>
              <a:t>3 John</a:t>
            </a:r>
          </a:p>
          <a:p>
            <a:r>
              <a:rPr lang="en-US" sz="1600" b="1" dirty="0">
                <a:latin typeface="Arial" panose="020B0604020202020204" pitchFamily="34" charset="0"/>
                <a:cs typeface="Arial" panose="020B0604020202020204" pitchFamily="34" charset="0"/>
              </a:rPr>
              <a:t>Jude</a:t>
            </a:r>
          </a:p>
          <a:p>
            <a:r>
              <a:rPr lang="en-US" sz="1600" b="1" dirty="0">
                <a:latin typeface="Arial" panose="020B0604020202020204" pitchFamily="34" charset="0"/>
                <a:cs typeface="Arial" panose="020B0604020202020204" pitchFamily="34" charset="0"/>
              </a:rPr>
              <a:t>Revelation</a:t>
            </a:r>
          </a:p>
        </p:txBody>
      </p:sp>
      <p:sp>
        <p:nvSpPr>
          <p:cNvPr id="4" name="TextBox 3">
            <a:extLst>
              <a:ext uri="{FF2B5EF4-FFF2-40B4-BE49-F238E27FC236}">
                <a16:creationId xmlns:a16="http://schemas.microsoft.com/office/drawing/2014/main" id="{94FAC7AB-4D08-0F40-BB9F-C5E491FC73EC}"/>
              </a:ext>
            </a:extLst>
          </p:cNvPr>
          <p:cNvSpPr txBox="1"/>
          <p:nvPr/>
        </p:nvSpPr>
        <p:spPr>
          <a:xfrm>
            <a:off x="6019800" y="125289"/>
            <a:ext cx="3094828" cy="7471373"/>
          </a:xfrm>
          <a:prstGeom prst="rect">
            <a:avLst/>
          </a:prstGeom>
          <a:noFill/>
        </p:spPr>
        <p:txBody>
          <a:bodyPr wrap="square" rtlCol="0">
            <a:spAutoFit/>
          </a:bodyPr>
          <a:lstStyle/>
          <a:p>
            <a:r>
              <a:rPr lang="en-US" sz="1600" b="1" dirty="0">
                <a:latin typeface="Arial" panose="020B0604020202020204" pitchFamily="34" charset="0"/>
                <a:cs typeface="Arial" panose="020B0604020202020204" pitchFamily="34" charset="0"/>
              </a:rPr>
              <a:t>James	          	50 AD	</a:t>
            </a:r>
          </a:p>
          <a:p>
            <a:r>
              <a:rPr lang="en-US" sz="1600" b="1" dirty="0">
                <a:latin typeface="Arial" panose="020B0604020202020204" pitchFamily="34" charset="0"/>
                <a:cs typeface="Arial" panose="020B0604020202020204" pitchFamily="34" charset="0"/>
              </a:rPr>
              <a:t>Mark		50 AD</a:t>
            </a:r>
          </a:p>
          <a:p>
            <a:r>
              <a:rPr lang="en-US" sz="1600" b="1" dirty="0">
                <a:latin typeface="Arial" panose="020B0604020202020204" pitchFamily="34" charset="0"/>
                <a:cs typeface="Arial" panose="020B0604020202020204" pitchFamily="34" charset="0"/>
              </a:rPr>
              <a:t>1 Thessalonians	52 AD</a:t>
            </a:r>
          </a:p>
          <a:p>
            <a:r>
              <a:rPr lang="en-US" sz="1600" b="1" dirty="0">
                <a:latin typeface="Arial" panose="020B0604020202020204" pitchFamily="34" charset="0"/>
                <a:cs typeface="Arial" panose="020B0604020202020204" pitchFamily="34" charset="0"/>
              </a:rPr>
              <a:t>2 Thessalonians	52 AD</a:t>
            </a:r>
          </a:p>
          <a:p>
            <a:r>
              <a:rPr lang="en-US" sz="1600" b="1" dirty="0">
                <a:latin typeface="Arial" panose="020B0604020202020204" pitchFamily="34" charset="0"/>
                <a:cs typeface="Arial" panose="020B0604020202020204" pitchFamily="34" charset="0"/>
              </a:rPr>
              <a:t>1 Corinthians	57 AD</a:t>
            </a:r>
          </a:p>
          <a:p>
            <a:r>
              <a:rPr lang="en-US" sz="1600" b="1" dirty="0">
                <a:latin typeface="Arial" panose="020B0604020202020204" pitchFamily="34" charset="0"/>
                <a:cs typeface="Arial" panose="020B0604020202020204" pitchFamily="34" charset="0"/>
              </a:rPr>
              <a:t>2 Corinthians	57 AD</a:t>
            </a:r>
          </a:p>
          <a:p>
            <a:r>
              <a:rPr lang="en-US" sz="1600" b="1" dirty="0">
                <a:latin typeface="Arial" panose="020B0604020202020204" pitchFamily="34" charset="0"/>
                <a:cs typeface="Arial" panose="020B0604020202020204" pitchFamily="34" charset="0"/>
              </a:rPr>
              <a:t>Galatians	58 AD</a:t>
            </a:r>
          </a:p>
          <a:p>
            <a:r>
              <a:rPr lang="en-US" sz="1600" b="1" dirty="0">
                <a:latin typeface="Arial" panose="020B0604020202020204" pitchFamily="34" charset="0"/>
                <a:cs typeface="Arial" panose="020B0604020202020204" pitchFamily="34" charset="0"/>
              </a:rPr>
              <a:t>Romans		58 AD</a:t>
            </a:r>
          </a:p>
          <a:p>
            <a:r>
              <a:rPr lang="en-US" sz="1600" b="1" dirty="0">
                <a:latin typeface="Arial" panose="020B0604020202020204" pitchFamily="34" charset="0"/>
                <a:cs typeface="Arial" panose="020B0604020202020204" pitchFamily="34" charset="0"/>
              </a:rPr>
              <a:t>Matthew		58 AD</a:t>
            </a:r>
          </a:p>
          <a:p>
            <a:r>
              <a:rPr lang="en-US" sz="1600" b="1" dirty="0">
                <a:latin typeface="Arial" panose="020B0604020202020204" pitchFamily="34" charset="0"/>
                <a:cs typeface="Arial" panose="020B0604020202020204" pitchFamily="34" charset="0"/>
              </a:rPr>
              <a:t>Luke		58 AD</a:t>
            </a:r>
          </a:p>
          <a:p>
            <a:r>
              <a:rPr lang="en-US" sz="1600" b="1" dirty="0">
                <a:latin typeface="Arial" panose="020B0604020202020204" pitchFamily="34" charset="0"/>
                <a:cs typeface="Arial" panose="020B0604020202020204" pitchFamily="34" charset="0"/>
              </a:rPr>
              <a:t>Acts		62 AD</a:t>
            </a:r>
          </a:p>
          <a:p>
            <a:r>
              <a:rPr lang="en-US" sz="1600" b="1" dirty="0">
                <a:latin typeface="Arial" panose="020B0604020202020204" pitchFamily="34" charset="0"/>
                <a:cs typeface="Arial" panose="020B0604020202020204" pitchFamily="34" charset="0"/>
              </a:rPr>
              <a:t>Philippians	62 AD</a:t>
            </a:r>
          </a:p>
          <a:p>
            <a:r>
              <a:rPr lang="en-US" sz="1600" b="1" dirty="0">
                <a:latin typeface="Arial" panose="020B0604020202020204" pitchFamily="34" charset="0"/>
                <a:cs typeface="Arial" panose="020B0604020202020204" pitchFamily="34" charset="0"/>
              </a:rPr>
              <a:t>Philemon	62 AD</a:t>
            </a:r>
          </a:p>
          <a:p>
            <a:r>
              <a:rPr lang="en-US" sz="1600" b="1" dirty="0">
                <a:latin typeface="Arial" panose="020B0604020202020204" pitchFamily="34" charset="0"/>
                <a:cs typeface="Arial" panose="020B0604020202020204" pitchFamily="34" charset="0"/>
              </a:rPr>
              <a:t>Colossians	62 AD</a:t>
            </a:r>
          </a:p>
          <a:p>
            <a:r>
              <a:rPr lang="en-US" sz="1600" b="1" dirty="0">
                <a:latin typeface="Arial" panose="020B0604020202020204" pitchFamily="34" charset="0"/>
                <a:cs typeface="Arial" panose="020B0604020202020204" pitchFamily="34" charset="0"/>
              </a:rPr>
              <a:t>Ephesians	62 AD</a:t>
            </a:r>
          </a:p>
          <a:p>
            <a:r>
              <a:rPr lang="en-US" sz="1600" b="1" dirty="0">
                <a:latin typeface="Arial" panose="020B0604020202020204" pitchFamily="34" charset="0"/>
                <a:cs typeface="Arial" panose="020B0604020202020204" pitchFamily="34" charset="0"/>
              </a:rPr>
              <a:t>1 Peter		65 AD</a:t>
            </a:r>
          </a:p>
          <a:p>
            <a:r>
              <a:rPr lang="en-US" sz="1600" b="1" dirty="0">
                <a:latin typeface="Arial" panose="020B0604020202020204" pitchFamily="34" charset="0"/>
                <a:cs typeface="Arial" panose="020B0604020202020204" pitchFamily="34" charset="0"/>
              </a:rPr>
              <a:t>2 Peter 		67 AD</a:t>
            </a:r>
          </a:p>
          <a:p>
            <a:r>
              <a:rPr lang="en-US" sz="1600" b="1" dirty="0">
                <a:latin typeface="Arial" panose="020B0604020202020204" pitchFamily="34" charset="0"/>
                <a:cs typeface="Arial" panose="020B0604020202020204" pitchFamily="34" charset="0"/>
              </a:rPr>
              <a:t>Jude 		67 AD</a:t>
            </a:r>
          </a:p>
          <a:p>
            <a:r>
              <a:rPr lang="en-US" sz="1600" b="1" dirty="0">
                <a:latin typeface="Arial" panose="020B0604020202020204" pitchFamily="34" charset="0"/>
                <a:cs typeface="Arial" panose="020B0604020202020204" pitchFamily="34" charset="0"/>
              </a:rPr>
              <a:t>Titus		67 AD</a:t>
            </a:r>
          </a:p>
          <a:p>
            <a:r>
              <a:rPr lang="en-US" sz="1600" b="1" dirty="0">
                <a:latin typeface="Arial" panose="020B0604020202020204" pitchFamily="34" charset="0"/>
                <a:cs typeface="Arial" panose="020B0604020202020204" pitchFamily="34" charset="0"/>
              </a:rPr>
              <a:t>1 Timothy	67 AD</a:t>
            </a:r>
          </a:p>
          <a:p>
            <a:r>
              <a:rPr lang="en-US" sz="1600" b="1" dirty="0">
                <a:latin typeface="Arial" panose="020B0604020202020204" pitchFamily="34" charset="0"/>
                <a:cs typeface="Arial" panose="020B0604020202020204" pitchFamily="34" charset="0"/>
              </a:rPr>
              <a:t>2 Timothy	68 AD</a:t>
            </a:r>
          </a:p>
          <a:p>
            <a:r>
              <a:rPr lang="en-US" sz="1600" b="1" dirty="0">
                <a:latin typeface="Arial" panose="020B0604020202020204" pitchFamily="34" charset="0"/>
                <a:cs typeface="Arial" panose="020B0604020202020204" pitchFamily="34" charset="0"/>
              </a:rPr>
              <a:t>Hebrews		69 AD</a:t>
            </a:r>
          </a:p>
          <a:p>
            <a:r>
              <a:rPr lang="en-US" sz="1600" b="1" u="sng" dirty="0">
                <a:latin typeface="Arial" panose="020B0604020202020204" pitchFamily="34" charset="0"/>
                <a:cs typeface="Arial" panose="020B0604020202020204" pitchFamily="34" charset="0"/>
              </a:rPr>
              <a:t>John (Gospel)</a:t>
            </a:r>
            <a:r>
              <a:rPr lang="en-US" sz="1600" b="1" dirty="0">
                <a:latin typeface="Arial" panose="020B0604020202020204" pitchFamily="34" charset="0"/>
                <a:cs typeface="Arial" panose="020B0604020202020204" pitchFamily="34" charset="0"/>
              </a:rPr>
              <a:t>	85 AD</a:t>
            </a:r>
          </a:p>
          <a:p>
            <a:r>
              <a:rPr lang="en-US" sz="1600" b="1" dirty="0">
                <a:latin typeface="Arial" panose="020B0604020202020204" pitchFamily="34" charset="0"/>
                <a:cs typeface="Arial" panose="020B0604020202020204" pitchFamily="34" charset="0"/>
              </a:rPr>
              <a:t>1 John		85 AD</a:t>
            </a:r>
          </a:p>
          <a:p>
            <a:r>
              <a:rPr lang="en-US" sz="1600" b="1" dirty="0">
                <a:latin typeface="Arial" panose="020B0604020202020204" pitchFamily="34" charset="0"/>
                <a:cs typeface="Arial" panose="020B0604020202020204" pitchFamily="34" charset="0"/>
              </a:rPr>
              <a:t>2 John		85 AD</a:t>
            </a:r>
          </a:p>
          <a:p>
            <a:r>
              <a:rPr lang="en-US" sz="1600" b="1" dirty="0">
                <a:latin typeface="Arial" panose="020B0604020202020204" pitchFamily="34" charset="0"/>
                <a:cs typeface="Arial" panose="020B0604020202020204" pitchFamily="34" charset="0"/>
              </a:rPr>
              <a:t>3 John		85 AD</a:t>
            </a:r>
          </a:p>
          <a:p>
            <a:r>
              <a:rPr lang="en-US" sz="1600" b="1" dirty="0">
                <a:latin typeface="Arial" panose="020B0604020202020204" pitchFamily="34" charset="0"/>
                <a:cs typeface="Arial" panose="020B0604020202020204" pitchFamily="34" charset="0"/>
              </a:rPr>
              <a:t>Revelation	95 AD</a:t>
            </a:r>
          </a:p>
          <a:p>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51E2DC5-378E-854C-A332-707165DEEF17}"/>
              </a:ext>
            </a:extLst>
          </p:cNvPr>
          <p:cNvSpPr txBox="1"/>
          <p:nvPr/>
        </p:nvSpPr>
        <p:spPr>
          <a:xfrm>
            <a:off x="457200" y="1143000"/>
            <a:ext cx="695960" cy="2648802"/>
          </a:xfrm>
          <a:prstGeom prst="rect">
            <a:avLst/>
          </a:prstGeom>
          <a:solidFill>
            <a:schemeClr val="tx1"/>
          </a:solidFill>
        </p:spPr>
        <p:txBody>
          <a:bodyPr vert="wordArtVert" wrap="none" rtlCol="0">
            <a:spAutoFit/>
          </a:bodyPr>
          <a:lstStyle/>
          <a:p>
            <a:r>
              <a:rPr lang="en-US" sz="2800" dirty="0">
                <a:solidFill>
                  <a:schemeClr val="bg1"/>
                </a:solidFill>
              </a:rPr>
              <a:t>CANON</a:t>
            </a:r>
          </a:p>
        </p:txBody>
      </p:sp>
      <p:sp>
        <p:nvSpPr>
          <p:cNvPr id="6" name="TextBox 5">
            <a:extLst>
              <a:ext uri="{FF2B5EF4-FFF2-40B4-BE49-F238E27FC236}">
                <a16:creationId xmlns:a16="http://schemas.microsoft.com/office/drawing/2014/main" id="{C9AE2C7E-A03C-4E48-A232-60C14185D943}"/>
              </a:ext>
            </a:extLst>
          </p:cNvPr>
          <p:cNvSpPr txBox="1"/>
          <p:nvPr/>
        </p:nvSpPr>
        <p:spPr>
          <a:xfrm>
            <a:off x="4572000" y="125290"/>
            <a:ext cx="695960" cy="6725111"/>
          </a:xfrm>
          <a:prstGeom prst="rect">
            <a:avLst/>
          </a:prstGeom>
          <a:solidFill>
            <a:schemeClr val="tx1"/>
          </a:solidFill>
        </p:spPr>
        <p:txBody>
          <a:bodyPr vert="wordArtVert" wrap="none" rtlCol="0">
            <a:spAutoFit/>
          </a:bodyPr>
          <a:lstStyle/>
          <a:p>
            <a:r>
              <a:rPr lang="en-US" sz="2800" dirty="0">
                <a:solidFill>
                  <a:schemeClr val="bg1"/>
                </a:solidFill>
              </a:rPr>
              <a:t>CHRONOLOGICAL</a:t>
            </a:r>
          </a:p>
        </p:txBody>
      </p:sp>
      <p:sp>
        <p:nvSpPr>
          <p:cNvPr id="7" name="TextBox 6">
            <a:extLst>
              <a:ext uri="{FF2B5EF4-FFF2-40B4-BE49-F238E27FC236}">
                <a16:creationId xmlns:a16="http://schemas.microsoft.com/office/drawing/2014/main" id="{63FA542F-8C30-4545-95F1-978F95B0399D}"/>
              </a:ext>
            </a:extLst>
          </p:cNvPr>
          <p:cNvSpPr txBox="1"/>
          <p:nvPr/>
        </p:nvSpPr>
        <p:spPr>
          <a:xfrm>
            <a:off x="-2895600" y="4419600"/>
            <a:ext cx="184731" cy="369332"/>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03A6B7C7-9372-A14C-95C6-401571F2815C}"/>
              </a:ext>
            </a:extLst>
          </p:cNvPr>
          <p:cNvSpPr txBox="1"/>
          <p:nvPr/>
        </p:nvSpPr>
        <p:spPr>
          <a:xfrm>
            <a:off x="29372" y="5780782"/>
            <a:ext cx="1242060" cy="1077218"/>
          </a:xfrm>
          <a:prstGeom prst="rect">
            <a:avLst/>
          </a:prstGeom>
          <a:noFill/>
        </p:spPr>
        <p:txBody>
          <a:bodyPr wrap="square" rtlCol="0">
            <a:spAutoFit/>
          </a:bodyPr>
          <a:lstStyle/>
          <a:p>
            <a:r>
              <a:rPr lang="en-US" sz="1600" i="1" dirty="0"/>
              <a:t>*From Hester, Heart of NT History</a:t>
            </a:r>
          </a:p>
        </p:txBody>
      </p:sp>
    </p:spTree>
    <p:extLst>
      <p:ext uri="{BB962C8B-B14F-4D97-AF65-F5344CB8AC3E}">
        <p14:creationId xmlns:p14="http://schemas.microsoft.com/office/powerpoint/2010/main" val="295693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48D11-4B4A-7F4F-87FA-29D802DEF44D}"/>
              </a:ext>
            </a:extLst>
          </p:cNvPr>
          <p:cNvSpPr>
            <a:spLocks noGrp="1"/>
          </p:cNvSpPr>
          <p:nvPr>
            <p:ph type="title"/>
          </p:nvPr>
        </p:nvSpPr>
        <p:spPr/>
        <p:txBody>
          <a:bodyPr>
            <a:normAutofit/>
          </a:bodyPr>
          <a:lstStyle/>
          <a:p>
            <a:r>
              <a:rPr lang="en-US" sz="3200" dirty="0"/>
              <a:t>About the New Testament  “Canon”</a:t>
            </a:r>
          </a:p>
        </p:txBody>
      </p:sp>
      <p:sp>
        <p:nvSpPr>
          <p:cNvPr id="3" name="Content Placeholder 2">
            <a:extLst>
              <a:ext uri="{FF2B5EF4-FFF2-40B4-BE49-F238E27FC236}">
                <a16:creationId xmlns:a16="http://schemas.microsoft.com/office/drawing/2014/main" id="{D084CC27-97BF-3748-B3CC-461AF0B630A5}"/>
              </a:ext>
            </a:extLst>
          </p:cNvPr>
          <p:cNvSpPr>
            <a:spLocks noGrp="1"/>
          </p:cNvSpPr>
          <p:nvPr>
            <p:ph idx="1"/>
          </p:nvPr>
        </p:nvSpPr>
        <p:spPr>
          <a:xfrm>
            <a:off x="0" y="1676399"/>
            <a:ext cx="9144000" cy="5103019"/>
          </a:xfrm>
        </p:spPr>
        <p:txBody>
          <a:bodyPr/>
          <a:lstStyle/>
          <a:p>
            <a:pPr marL="118872" indent="0">
              <a:buNone/>
            </a:pPr>
            <a:r>
              <a:rPr lang="en-US" sz="2400" dirty="0"/>
              <a:t>The list of books which are recognized as inspired and authoritative. </a:t>
            </a:r>
          </a:p>
          <a:p>
            <a:pPr marL="118872" indent="0">
              <a:buNone/>
            </a:pPr>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CA80445A-2EA1-FA4B-9E8F-738F634D433B}"/>
              </a:ext>
            </a:extLst>
          </p:cNvPr>
          <p:cNvSpPr txBox="1"/>
          <p:nvPr/>
        </p:nvSpPr>
        <p:spPr>
          <a:xfrm>
            <a:off x="91476" y="3096986"/>
            <a:ext cx="1554732" cy="1754326"/>
          </a:xfrm>
          <a:prstGeom prst="rect">
            <a:avLst/>
          </a:prstGeom>
          <a:noFill/>
          <a:ln>
            <a:solidFill>
              <a:schemeClr val="tx1"/>
            </a:solidFill>
          </a:ln>
        </p:spPr>
        <p:txBody>
          <a:bodyPr wrap="square" rtlCol="0">
            <a:spAutoFit/>
          </a:bodyPr>
          <a:lstStyle/>
          <a:p>
            <a:r>
              <a:rPr lang="en-US" b="1" u="sng" dirty="0"/>
              <a:t>Gospels</a:t>
            </a:r>
            <a:r>
              <a:rPr lang="en-US" dirty="0"/>
              <a:t> (4)</a:t>
            </a:r>
            <a:endParaRPr lang="en-US" b="1" u="sng" dirty="0"/>
          </a:p>
          <a:p>
            <a:r>
              <a:rPr lang="en-US" dirty="0"/>
              <a:t>Matthew </a:t>
            </a:r>
          </a:p>
          <a:p>
            <a:r>
              <a:rPr lang="en-US" dirty="0"/>
              <a:t>Mark </a:t>
            </a:r>
          </a:p>
          <a:p>
            <a:r>
              <a:rPr lang="en-US" dirty="0"/>
              <a:t>Luke</a:t>
            </a:r>
          </a:p>
          <a:p>
            <a:r>
              <a:rPr lang="en-US" dirty="0"/>
              <a:t>John</a:t>
            </a:r>
          </a:p>
          <a:p>
            <a:endParaRPr lang="en-US" dirty="0"/>
          </a:p>
        </p:txBody>
      </p:sp>
      <p:sp>
        <p:nvSpPr>
          <p:cNvPr id="7" name="TextBox 6">
            <a:extLst>
              <a:ext uri="{FF2B5EF4-FFF2-40B4-BE49-F238E27FC236}">
                <a16:creationId xmlns:a16="http://schemas.microsoft.com/office/drawing/2014/main" id="{045F3FC1-D6CA-5848-8695-40847539D854}"/>
              </a:ext>
            </a:extLst>
          </p:cNvPr>
          <p:cNvSpPr txBox="1"/>
          <p:nvPr/>
        </p:nvSpPr>
        <p:spPr>
          <a:xfrm>
            <a:off x="1757221" y="3096986"/>
            <a:ext cx="1082169" cy="923330"/>
          </a:xfrm>
          <a:prstGeom prst="rect">
            <a:avLst/>
          </a:prstGeom>
          <a:noFill/>
          <a:ln>
            <a:solidFill>
              <a:schemeClr val="tx1"/>
            </a:solidFill>
          </a:ln>
        </p:spPr>
        <p:txBody>
          <a:bodyPr wrap="square" rtlCol="0">
            <a:spAutoFit/>
          </a:bodyPr>
          <a:lstStyle/>
          <a:p>
            <a:r>
              <a:rPr lang="en-US" b="1" u="sng" dirty="0"/>
              <a:t>Acts </a:t>
            </a:r>
            <a:r>
              <a:rPr lang="en-US" u="sng" dirty="0"/>
              <a:t>(1)</a:t>
            </a:r>
          </a:p>
          <a:p>
            <a:r>
              <a:rPr lang="en-US" dirty="0"/>
              <a:t>Book of History</a:t>
            </a:r>
          </a:p>
        </p:txBody>
      </p:sp>
      <p:sp>
        <p:nvSpPr>
          <p:cNvPr id="8" name="TextBox 7">
            <a:extLst>
              <a:ext uri="{FF2B5EF4-FFF2-40B4-BE49-F238E27FC236}">
                <a16:creationId xmlns:a16="http://schemas.microsoft.com/office/drawing/2014/main" id="{05D71320-4DAB-2441-9D73-DC75850A5117}"/>
              </a:ext>
            </a:extLst>
          </p:cNvPr>
          <p:cNvSpPr txBox="1"/>
          <p:nvPr/>
        </p:nvSpPr>
        <p:spPr>
          <a:xfrm>
            <a:off x="2914174" y="3099988"/>
            <a:ext cx="2025683" cy="3139321"/>
          </a:xfrm>
          <a:prstGeom prst="rect">
            <a:avLst/>
          </a:prstGeom>
          <a:noFill/>
          <a:ln>
            <a:solidFill>
              <a:schemeClr val="tx1"/>
            </a:solidFill>
          </a:ln>
        </p:spPr>
        <p:txBody>
          <a:bodyPr wrap="none" rtlCol="0">
            <a:spAutoFit/>
          </a:bodyPr>
          <a:lstStyle/>
          <a:p>
            <a:r>
              <a:rPr lang="en-US" b="1" u="sng" dirty="0"/>
              <a:t>Letters of Paul</a:t>
            </a:r>
            <a:r>
              <a:rPr lang="en-US" dirty="0"/>
              <a:t> (13)</a:t>
            </a:r>
            <a:endParaRPr lang="en-US" b="1" u="sng" dirty="0"/>
          </a:p>
          <a:p>
            <a:r>
              <a:rPr lang="en-US" dirty="0"/>
              <a:t>Thessalonians (2)</a:t>
            </a:r>
          </a:p>
          <a:p>
            <a:r>
              <a:rPr lang="en-US" dirty="0"/>
              <a:t>Corinthians (2)</a:t>
            </a:r>
          </a:p>
          <a:p>
            <a:r>
              <a:rPr lang="en-US" dirty="0"/>
              <a:t>Romans</a:t>
            </a:r>
          </a:p>
          <a:p>
            <a:r>
              <a:rPr lang="en-US" dirty="0"/>
              <a:t>Galatians </a:t>
            </a:r>
          </a:p>
          <a:p>
            <a:r>
              <a:rPr lang="en-US" dirty="0"/>
              <a:t>Philippians</a:t>
            </a:r>
          </a:p>
          <a:p>
            <a:r>
              <a:rPr lang="en-US" dirty="0"/>
              <a:t>Philemon</a:t>
            </a:r>
          </a:p>
          <a:p>
            <a:r>
              <a:rPr lang="en-US" dirty="0"/>
              <a:t>Ephesians</a:t>
            </a:r>
          </a:p>
          <a:p>
            <a:r>
              <a:rPr lang="en-US" dirty="0"/>
              <a:t>Colossians</a:t>
            </a:r>
          </a:p>
          <a:p>
            <a:r>
              <a:rPr lang="en-US" dirty="0"/>
              <a:t>Timothy (2)</a:t>
            </a:r>
          </a:p>
          <a:p>
            <a:r>
              <a:rPr lang="en-US" dirty="0"/>
              <a:t>Titus</a:t>
            </a:r>
          </a:p>
        </p:txBody>
      </p:sp>
      <p:sp>
        <p:nvSpPr>
          <p:cNvPr id="9" name="TextBox 8">
            <a:extLst>
              <a:ext uri="{FF2B5EF4-FFF2-40B4-BE49-F238E27FC236}">
                <a16:creationId xmlns:a16="http://schemas.microsoft.com/office/drawing/2014/main" id="{134057AB-E90B-2A4C-83A1-A9BE516C2B8D}"/>
              </a:ext>
            </a:extLst>
          </p:cNvPr>
          <p:cNvSpPr txBox="1"/>
          <p:nvPr/>
        </p:nvSpPr>
        <p:spPr>
          <a:xfrm>
            <a:off x="5014641" y="3096986"/>
            <a:ext cx="2116849" cy="2031325"/>
          </a:xfrm>
          <a:prstGeom prst="rect">
            <a:avLst/>
          </a:prstGeom>
          <a:noFill/>
          <a:ln>
            <a:solidFill>
              <a:schemeClr val="tx1"/>
            </a:solidFill>
          </a:ln>
        </p:spPr>
        <p:txBody>
          <a:bodyPr wrap="square" rtlCol="0">
            <a:spAutoFit/>
          </a:bodyPr>
          <a:lstStyle/>
          <a:p>
            <a:r>
              <a:rPr lang="en-US" b="1" u="sng" dirty="0"/>
              <a:t>General Letters </a:t>
            </a:r>
            <a:r>
              <a:rPr lang="en-US" dirty="0"/>
              <a:t>(8)</a:t>
            </a:r>
          </a:p>
          <a:p>
            <a:r>
              <a:rPr lang="en-US" dirty="0"/>
              <a:t>James</a:t>
            </a:r>
          </a:p>
          <a:p>
            <a:r>
              <a:rPr lang="en-US" dirty="0"/>
              <a:t>1 &amp; 2 Peter</a:t>
            </a:r>
          </a:p>
          <a:p>
            <a:r>
              <a:rPr lang="en-US" dirty="0"/>
              <a:t>1,2, 3 John </a:t>
            </a:r>
          </a:p>
          <a:p>
            <a:r>
              <a:rPr lang="en-US" dirty="0"/>
              <a:t>Jude</a:t>
            </a:r>
          </a:p>
          <a:p>
            <a:r>
              <a:rPr lang="en-US" dirty="0"/>
              <a:t>Hebrews</a:t>
            </a:r>
          </a:p>
          <a:p>
            <a:endParaRPr lang="en-US" dirty="0"/>
          </a:p>
        </p:txBody>
      </p:sp>
      <p:sp>
        <p:nvSpPr>
          <p:cNvPr id="10" name="TextBox 9">
            <a:extLst>
              <a:ext uri="{FF2B5EF4-FFF2-40B4-BE49-F238E27FC236}">
                <a16:creationId xmlns:a16="http://schemas.microsoft.com/office/drawing/2014/main" id="{BC2F2823-52DA-514C-81EE-9121E799D0F7}"/>
              </a:ext>
            </a:extLst>
          </p:cNvPr>
          <p:cNvSpPr txBox="1"/>
          <p:nvPr/>
        </p:nvSpPr>
        <p:spPr>
          <a:xfrm>
            <a:off x="7183260" y="3088165"/>
            <a:ext cx="1743123" cy="646331"/>
          </a:xfrm>
          <a:prstGeom prst="rect">
            <a:avLst/>
          </a:prstGeom>
          <a:noFill/>
          <a:ln>
            <a:solidFill>
              <a:schemeClr val="tx1"/>
            </a:solidFill>
          </a:ln>
        </p:spPr>
        <p:txBody>
          <a:bodyPr wrap="square" rtlCol="0">
            <a:spAutoFit/>
          </a:bodyPr>
          <a:lstStyle/>
          <a:p>
            <a:r>
              <a:rPr lang="en-US" b="1" u="sng" dirty="0"/>
              <a:t>Apocalyptic </a:t>
            </a:r>
            <a:r>
              <a:rPr lang="en-US" dirty="0"/>
              <a:t>(1)</a:t>
            </a:r>
          </a:p>
          <a:p>
            <a:r>
              <a:rPr lang="en-US" dirty="0"/>
              <a:t>Revelation</a:t>
            </a:r>
          </a:p>
        </p:txBody>
      </p:sp>
      <p:sp>
        <p:nvSpPr>
          <p:cNvPr id="11" name="TextBox 10">
            <a:extLst>
              <a:ext uri="{FF2B5EF4-FFF2-40B4-BE49-F238E27FC236}">
                <a16:creationId xmlns:a16="http://schemas.microsoft.com/office/drawing/2014/main" id="{098642B6-6552-4740-8F29-66F51538197E}"/>
              </a:ext>
            </a:extLst>
          </p:cNvPr>
          <p:cNvSpPr txBox="1"/>
          <p:nvPr/>
        </p:nvSpPr>
        <p:spPr>
          <a:xfrm>
            <a:off x="2667000" y="2466689"/>
            <a:ext cx="2829621" cy="523220"/>
          </a:xfrm>
          <a:prstGeom prst="rect">
            <a:avLst/>
          </a:prstGeom>
          <a:noFill/>
        </p:spPr>
        <p:txBody>
          <a:bodyPr wrap="none" rtlCol="0">
            <a:spAutoFit/>
          </a:bodyPr>
          <a:lstStyle/>
          <a:p>
            <a:r>
              <a:rPr lang="en-US" sz="2800" dirty="0">
                <a:latin typeface="Aharoni" panose="02010803020104030203" pitchFamily="2" charset="-79"/>
                <a:cs typeface="Aharoni" panose="02010803020104030203" pitchFamily="2" charset="-79"/>
              </a:rPr>
              <a:t>FIVE DIVISIONS</a:t>
            </a:r>
          </a:p>
        </p:txBody>
      </p:sp>
    </p:spTree>
    <p:extLst>
      <p:ext uri="{BB962C8B-B14F-4D97-AF65-F5344CB8AC3E}">
        <p14:creationId xmlns:p14="http://schemas.microsoft.com/office/powerpoint/2010/main" val="4128249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0EA8FA69-1DE9-2F41-8947-F8AD9153CF60}"/>
              </a:ext>
            </a:extLst>
          </p:cNvPr>
          <p:cNvGraphicFramePr>
            <a:graphicFrameLocks noGrp="1"/>
          </p:cNvGraphicFramePr>
          <p:nvPr/>
        </p:nvGraphicFramePr>
        <p:xfrm>
          <a:off x="152400" y="152400"/>
          <a:ext cx="8839200" cy="6555243"/>
        </p:xfrm>
        <a:graphic>
          <a:graphicData uri="http://schemas.openxmlformats.org/drawingml/2006/table">
            <a:tbl>
              <a:tblPr firstRow="1" bandRow="1">
                <a:tableStyleId>{E8034E78-7F5D-4C2E-B375-FC64B27BC917}</a:tableStyleId>
              </a:tblPr>
              <a:tblGrid>
                <a:gridCol w="1767840">
                  <a:extLst>
                    <a:ext uri="{9D8B030D-6E8A-4147-A177-3AD203B41FA5}">
                      <a16:colId xmlns:a16="http://schemas.microsoft.com/office/drawing/2014/main" val="1165357776"/>
                    </a:ext>
                  </a:extLst>
                </a:gridCol>
                <a:gridCol w="1767840">
                  <a:extLst>
                    <a:ext uri="{9D8B030D-6E8A-4147-A177-3AD203B41FA5}">
                      <a16:colId xmlns:a16="http://schemas.microsoft.com/office/drawing/2014/main" val="1845018419"/>
                    </a:ext>
                  </a:extLst>
                </a:gridCol>
                <a:gridCol w="1767840">
                  <a:extLst>
                    <a:ext uri="{9D8B030D-6E8A-4147-A177-3AD203B41FA5}">
                      <a16:colId xmlns:a16="http://schemas.microsoft.com/office/drawing/2014/main" val="3081138922"/>
                    </a:ext>
                  </a:extLst>
                </a:gridCol>
                <a:gridCol w="1767840">
                  <a:extLst>
                    <a:ext uri="{9D8B030D-6E8A-4147-A177-3AD203B41FA5}">
                      <a16:colId xmlns:a16="http://schemas.microsoft.com/office/drawing/2014/main" val="4095825941"/>
                    </a:ext>
                  </a:extLst>
                </a:gridCol>
                <a:gridCol w="1767840">
                  <a:extLst>
                    <a:ext uri="{9D8B030D-6E8A-4147-A177-3AD203B41FA5}">
                      <a16:colId xmlns:a16="http://schemas.microsoft.com/office/drawing/2014/main" val="39140737"/>
                    </a:ext>
                  </a:extLst>
                </a:gridCol>
              </a:tblGrid>
              <a:tr h="400011">
                <a:tc>
                  <a:txBody>
                    <a:bodyPr/>
                    <a:lstStyle/>
                    <a:p>
                      <a:endParaRPr lang="en-US" dirty="0">
                        <a:solidFill>
                          <a:schemeClr val="tx1"/>
                        </a:solidFill>
                      </a:endParaRPr>
                    </a:p>
                  </a:txBody>
                  <a:tcPr/>
                </a:tc>
                <a:tc>
                  <a:txBody>
                    <a:bodyPr/>
                    <a:lstStyle/>
                    <a:p>
                      <a:r>
                        <a:rPr lang="en-US" dirty="0">
                          <a:solidFill>
                            <a:schemeClr val="bg1"/>
                          </a:solidFill>
                        </a:rPr>
                        <a:t>Matthew</a:t>
                      </a:r>
                    </a:p>
                  </a:txBody>
                  <a:tcPr/>
                </a:tc>
                <a:tc>
                  <a:txBody>
                    <a:bodyPr/>
                    <a:lstStyle/>
                    <a:p>
                      <a:r>
                        <a:rPr lang="en-US" dirty="0">
                          <a:solidFill>
                            <a:schemeClr val="bg1"/>
                          </a:solidFill>
                        </a:rPr>
                        <a:t>Mark </a:t>
                      </a:r>
                    </a:p>
                  </a:txBody>
                  <a:tcPr/>
                </a:tc>
                <a:tc>
                  <a:txBody>
                    <a:bodyPr/>
                    <a:lstStyle/>
                    <a:p>
                      <a:r>
                        <a:rPr lang="en-US" dirty="0">
                          <a:solidFill>
                            <a:schemeClr val="bg1"/>
                          </a:solidFill>
                        </a:rPr>
                        <a:t>Luke</a:t>
                      </a:r>
                    </a:p>
                  </a:txBody>
                  <a:tcPr/>
                </a:tc>
                <a:tc>
                  <a:txBody>
                    <a:bodyPr/>
                    <a:lstStyle/>
                    <a:p>
                      <a:r>
                        <a:rPr lang="en-US" dirty="0">
                          <a:solidFill>
                            <a:schemeClr val="bg1"/>
                          </a:solidFill>
                        </a:rPr>
                        <a:t>John</a:t>
                      </a:r>
                    </a:p>
                  </a:txBody>
                  <a:tcPr/>
                </a:tc>
                <a:extLst>
                  <a:ext uri="{0D108BD9-81ED-4DB2-BD59-A6C34878D82A}">
                    <a16:rowId xmlns:a16="http://schemas.microsoft.com/office/drawing/2014/main" val="4129459152"/>
                  </a:ext>
                </a:extLst>
              </a:tr>
              <a:tr h="700018">
                <a:tc>
                  <a:txBody>
                    <a:bodyPr/>
                    <a:lstStyle/>
                    <a:p>
                      <a:r>
                        <a:rPr lang="en-US" sz="2000" b="1" dirty="0">
                          <a:solidFill>
                            <a:schemeClr val="tx1"/>
                          </a:solidFill>
                        </a:rPr>
                        <a:t>Portrayal of Jesus</a:t>
                      </a:r>
                    </a:p>
                  </a:txBody>
                  <a:tcPr/>
                </a:tc>
                <a:tc>
                  <a:txBody>
                    <a:bodyPr/>
                    <a:lstStyle/>
                    <a:p>
                      <a:r>
                        <a:rPr lang="en-US" sz="2000" b="1" dirty="0">
                          <a:solidFill>
                            <a:schemeClr val="tx1"/>
                          </a:solidFill>
                        </a:rPr>
                        <a:t>Messianic King</a:t>
                      </a:r>
                    </a:p>
                  </a:txBody>
                  <a:tcPr/>
                </a:tc>
                <a:tc>
                  <a:txBody>
                    <a:bodyPr/>
                    <a:lstStyle/>
                    <a:p>
                      <a:r>
                        <a:rPr lang="en-US" sz="2000" b="1" dirty="0">
                          <a:solidFill>
                            <a:schemeClr val="tx1"/>
                          </a:solidFill>
                        </a:rPr>
                        <a:t>Suffering servant</a:t>
                      </a:r>
                    </a:p>
                  </a:txBody>
                  <a:tcPr/>
                </a:tc>
                <a:tc>
                  <a:txBody>
                    <a:bodyPr/>
                    <a:lstStyle/>
                    <a:p>
                      <a:r>
                        <a:rPr lang="en-US" sz="2000" b="1" dirty="0">
                          <a:solidFill>
                            <a:schemeClr val="tx1"/>
                          </a:solidFill>
                        </a:rPr>
                        <a:t>Son of Man</a:t>
                      </a:r>
                    </a:p>
                  </a:txBody>
                  <a:tcPr/>
                </a:tc>
                <a:tc>
                  <a:txBody>
                    <a:bodyPr/>
                    <a:lstStyle/>
                    <a:p>
                      <a:r>
                        <a:rPr lang="en-US" sz="2000" b="1" dirty="0">
                          <a:solidFill>
                            <a:schemeClr val="tx1"/>
                          </a:solidFill>
                        </a:rPr>
                        <a:t>Son of God</a:t>
                      </a:r>
                    </a:p>
                  </a:txBody>
                  <a:tcPr/>
                </a:tc>
                <a:extLst>
                  <a:ext uri="{0D108BD9-81ED-4DB2-BD59-A6C34878D82A}">
                    <a16:rowId xmlns:a16="http://schemas.microsoft.com/office/drawing/2014/main" val="1411457281"/>
                  </a:ext>
                </a:extLst>
              </a:tr>
              <a:tr h="977086">
                <a:tc>
                  <a:txBody>
                    <a:bodyPr/>
                    <a:lstStyle/>
                    <a:p>
                      <a:r>
                        <a:rPr lang="en-US" sz="2000" b="1" dirty="0">
                          <a:solidFill>
                            <a:schemeClr val="tx1"/>
                          </a:solidFill>
                        </a:rPr>
                        <a:t>Primary Recipients</a:t>
                      </a:r>
                    </a:p>
                  </a:txBody>
                  <a:tcPr/>
                </a:tc>
                <a:tc>
                  <a:txBody>
                    <a:bodyPr/>
                    <a:lstStyle/>
                    <a:p>
                      <a:r>
                        <a:rPr lang="en-US" sz="2000" b="1" dirty="0">
                          <a:solidFill>
                            <a:schemeClr val="tx1"/>
                          </a:solidFill>
                        </a:rPr>
                        <a:t>Jews</a:t>
                      </a:r>
                    </a:p>
                  </a:txBody>
                  <a:tcPr/>
                </a:tc>
                <a:tc>
                  <a:txBody>
                    <a:bodyPr/>
                    <a:lstStyle/>
                    <a:p>
                      <a:r>
                        <a:rPr lang="en-US" sz="2000" b="1" dirty="0">
                          <a:solidFill>
                            <a:schemeClr val="tx1"/>
                          </a:solidFill>
                        </a:rPr>
                        <a:t>Romans</a:t>
                      </a:r>
                    </a:p>
                  </a:txBody>
                  <a:tcPr/>
                </a:tc>
                <a:tc>
                  <a:txBody>
                    <a:bodyPr/>
                    <a:lstStyle/>
                    <a:p>
                      <a:r>
                        <a:rPr lang="en-US" sz="2000" b="1" dirty="0">
                          <a:solidFill>
                            <a:schemeClr val="tx1"/>
                          </a:solidFill>
                        </a:rPr>
                        <a:t>Theophilus - Greeks</a:t>
                      </a:r>
                    </a:p>
                  </a:txBody>
                  <a:tcPr/>
                </a:tc>
                <a:tc>
                  <a:txBody>
                    <a:bodyPr/>
                    <a:lstStyle/>
                    <a:p>
                      <a:r>
                        <a:rPr lang="en-US" sz="2000" b="1" dirty="0">
                          <a:solidFill>
                            <a:schemeClr val="tx1"/>
                          </a:solidFill>
                        </a:rPr>
                        <a:t>All people</a:t>
                      </a:r>
                    </a:p>
                  </a:txBody>
                  <a:tcPr/>
                </a:tc>
                <a:extLst>
                  <a:ext uri="{0D108BD9-81ED-4DB2-BD59-A6C34878D82A}">
                    <a16:rowId xmlns:a16="http://schemas.microsoft.com/office/drawing/2014/main" val="3686256010"/>
                  </a:ext>
                </a:extLst>
              </a:tr>
              <a:tr h="2782365">
                <a:tc>
                  <a:txBody>
                    <a:bodyPr/>
                    <a:lstStyle/>
                    <a:p>
                      <a:r>
                        <a:rPr lang="en-US" sz="2000" b="1" dirty="0">
                          <a:solidFill>
                            <a:schemeClr val="tx1"/>
                          </a:solidFill>
                        </a:rPr>
                        <a:t>Primary Purpose</a:t>
                      </a:r>
                    </a:p>
                  </a:txBody>
                  <a:tcPr/>
                </a:tc>
                <a:tc>
                  <a:txBody>
                    <a:bodyPr/>
                    <a:lstStyle/>
                    <a:p>
                      <a:r>
                        <a:rPr lang="en-US" sz="2000" b="1" dirty="0">
                          <a:solidFill>
                            <a:schemeClr val="tx1"/>
                          </a:solidFill>
                        </a:rPr>
                        <a:t>Show Jesus as Israel’s long-awaited Messiah</a:t>
                      </a:r>
                    </a:p>
                  </a:txBody>
                  <a:tcPr/>
                </a:tc>
                <a:tc>
                  <a:txBody>
                    <a:bodyPr/>
                    <a:lstStyle/>
                    <a:p>
                      <a:r>
                        <a:rPr lang="en-US" sz="2000" b="1" dirty="0">
                          <a:solidFill>
                            <a:schemeClr val="tx1"/>
                          </a:solidFill>
                        </a:rPr>
                        <a:t>Strengthen Suffering believers by focusing on the suffering - yet trium-</a:t>
                      </a:r>
                    </a:p>
                    <a:p>
                      <a:r>
                        <a:rPr lang="en-US" sz="2000" b="1" dirty="0">
                          <a:solidFill>
                            <a:schemeClr val="tx1"/>
                          </a:solidFill>
                        </a:rPr>
                        <a:t>phant Savior</a:t>
                      </a:r>
                    </a:p>
                  </a:txBody>
                  <a:tcPr/>
                </a:tc>
                <a:tc>
                  <a:txBody>
                    <a:bodyPr/>
                    <a:lstStyle/>
                    <a:p>
                      <a:r>
                        <a:rPr lang="en-US" sz="2000" b="1" dirty="0">
                          <a:solidFill>
                            <a:schemeClr val="tx1"/>
                          </a:solidFill>
                        </a:rPr>
                        <a:t>Provide a warm, human portrait of the Savior of the whole world</a:t>
                      </a:r>
                    </a:p>
                  </a:txBody>
                  <a:tcPr/>
                </a:tc>
                <a:tc>
                  <a:txBody>
                    <a:bodyPr/>
                    <a:lstStyle/>
                    <a:p>
                      <a:r>
                        <a:rPr lang="en-US" sz="2000" b="1" dirty="0">
                          <a:solidFill>
                            <a:schemeClr val="tx1"/>
                          </a:solidFill>
                        </a:rPr>
                        <a:t>Encourage belief in the eternal Son of God</a:t>
                      </a:r>
                    </a:p>
                  </a:txBody>
                  <a:tcPr/>
                </a:tc>
                <a:extLst>
                  <a:ext uri="{0D108BD9-81ED-4DB2-BD59-A6C34878D82A}">
                    <a16:rowId xmlns:a16="http://schemas.microsoft.com/office/drawing/2014/main" val="2172758045"/>
                  </a:ext>
                </a:extLst>
              </a:tr>
              <a:tr h="993701">
                <a:tc>
                  <a:txBody>
                    <a:bodyPr/>
                    <a:lstStyle/>
                    <a:p>
                      <a:r>
                        <a:rPr lang="en-US" sz="2000" b="1" dirty="0">
                          <a:solidFill>
                            <a:schemeClr val="tx1"/>
                          </a:solidFill>
                        </a:rPr>
                        <a:t>Probable Written Order</a:t>
                      </a:r>
                    </a:p>
                  </a:txBody>
                  <a:tcPr/>
                </a:tc>
                <a:tc>
                  <a:txBody>
                    <a:bodyPr/>
                    <a:lstStyle/>
                    <a:p>
                      <a:r>
                        <a:rPr lang="en-US" sz="2000" b="1" dirty="0">
                          <a:solidFill>
                            <a:schemeClr val="tx1"/>
                          </a:solidFill>
                        </a:rPr>
                        <a:t>Second</a:t>
                      </a:r>
                    </a:p>
                  </a:txBody>
                  <a:tcPr/>
                </a:tc>
                <a:tc>
                  <a:txBody>
                    <a:bodyPr/>
                    <a:lstStyle/>
                    <a:p>
                      <a:r>
                        <a:rPr lang="en-US" sz="2000" b="1" dirty="0">
                          <a:solidFill>
                            <a:schemeClr val="tx1"/>
                          </a:solidFill>
                        </a:rPr>
                        <a:t>First</a:t>
                      </a:r>
                    </a:p>
                  </a:txBody>
                  <a:tcPr/>
                </a:tc>
                <a:tc>
                  <a:txBody>
                    <a:bodyPr/>
                    <a:lstStyle/>
                    <a:p>
                      <a:r>
                        <a:rPr lang="en-US" sz="2000" b="1" dirty="0">
                          <a:solidFill>
                            <a:schemeClr val="tx1"/>
                          </a:solidFill>
                        </a:rPr>
                        <a:t>Third</a:t>
                      </a:r>
                    </a:p>
                  </a:txBody>
                  <a:tcPr/>
                </a:tc>
                <a:tc>
                  <a:txBody>
                    <a:bodyPr/>
                    <a:lstStyle/>
                    <a:p>
                      <a:r>
                        <a:rPr lang="en-US" sz="2000" b="1" dirty="0">
                          <a:solidFill>
                            <a:schemeClr val="tx1"/>
                          </a:solidFill>
                        </a:rPr>
                        <a:t>Fourth</a:t>
                      </a:r>
                    </a:p>
                  </a:txBody>
                  <a:tcPr/>
                </a:tc>
                <a:extLst>
                  <a:ext uri="{0D108BD9-81ED-4DB2-BD59-A6C34878D82A}">
                    <a16:rowId xmlns:a16="http://schemas.microsoft.com/office/drawing/2014/main" val="3030016691"/>
                  </a:ext>
                </a:extLst>
              </a:tr>
              <a:tr h="700018">
                <a:tc>
                  <a:txBody>
                    <a:bodyPr/>
                    <a:lstStyle/>
                    <a:p>
                      <a:r>
                        <a:rPr lang="en-US" sz="2000" b="1" dirty="0">
                          <a:solidFill>
                            <a:schemeClr val="tx1"/>
                          </a:solidFill>
                        </a:rPr>
                        <a:t>Unique Material</a:t>
                      </a:r>
                    </a:p>
                  </a:txBody>
                  <a:tcPr/>
                </a:tc>
                <a:tc>
                  <a:txBody>
                    <a:bodyPr/>
                    <a:lstStyle/>
                    <a:p>
                      <a:r>
                        <a:rPr lang="en-US" sz="2000" b="1" dirty="0">
                          <a:solidFill>
                            <a:schemeClr val="tx1"/>
                          </a:solidFill>
                        </a:rPr>
                        <a:t>42%</a:t>
                      </a:r>
                    </a:p>
                  </a:txBody>
                  <a:tcPr/>
                </a:tc>
                <a:tc>
                  <a:txBody>
                    <a:bodyPr/>
                    <a:lstStyle/>
                    <a:p>
                      <a:r>
                        <a:rPr lang="en-US" sz="2000" b="1" dirty="0">
                          <a:solidFill>
                            <a:schemeClr val="tx1"/>
                          </a:solidFill>
                        </a:rPr>
                        <a:t>7%</a:t>
                      </a:r>
                    </a:p>
                  </a:txBody>
                  <a:tcPr/>
                </a:tc>
                <a:tc>
                  <a:txBody>
                    <a:bodyPr/>
                    <a:lstStyle/>
                    <a:p>
                      <a:r>
                        <a:rPr lang="en-US" sz="2000" b="1" dirty="0">
                          <a:solidFill>
                            <a:schemeClr val="tx1"/>
                          </a:solidFill>
                        </a:rPr>
                        <a:t>59%</a:t>
                      </a:r>
                    </a:p>
                  </a:txBody>
                  <a:tcPr/>
                </a:tc>
                <a:tc>
                  <a:txBody>
                    <a:bodyPr/>
                    <a:lstStyle/>
                    <a:p>
                      <a:r>
                        <a:rPr lang="en-US" sz="2000" b="1" dirty="0">
                          <a:solidFill>
                            <a:schemeClr val="tx1"/>
                          </a:solidFill>
                        </a:rPr>
                        <a:t>92%</a:t>
                      </a:r>
                    </a:p>
                  </a:txBody>
                  <a:tcPr/>
                </a:tc>
                <a:extLst>
                  <a:ext uri="{0D108BD9-81ED-4DB2-BD59-A6C34878D82A}">
                    <a16:rowId xmlns:a16="http://schemas.microsoft.com/office/drawing/2014/main" val="2641175560"/>
                  </a:ext>
                </a:extLst>
              </a:tr>
            </a:tbl>
          </a:graphicData>
        </a:graphic>
      </p:graphicFrame>
    </p:spTree>
    <p:extLst>
      <p:ext uri="{BB962C8B-B14F-4D97-AF65-F5344CB8AC3E}">
        <p14:creationId xmlns:p14="http://schemas.microsoft.com/office/powerpoint/2010/main" val="1873687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E2BDFEB-E2FB-FA4D-91D2-63629F2F71E0}"/>
              </a:ext>
            </a:extLst>
          </p:cNvPr>
          <p:cNvGraphicFramePr>
            <a:graphicFrameLocks noGrp="1"/>
          </p:cNvGraphicFramePr>
          <p:nvPr>
            <p:extLst>
              <p:ext uri="{D42A27DB-BD31-4B8C-83A1-F6EECF244321}">
                <p14:modId xmlns:p14="http://schemas.microsoft.com/office/powerpoint/2010/main" val="293965375"/>
              </p:ext>
            </p:extLst>
          </p:nvPr>
        </p:nvGraphicFramePr>
        <p:xfrm>
          <a:off x="0" y="0"/>
          <a:ext cx="9144000" cy="6858000"/>
        </p:xfrm>
        <a:graphic>
          <a:graphicData uri="http://schemas.openxmlformats.org/drawingml/2006/table">
            <a:tbl>
              <a:tblPr firstRow="1" bandRow="1">
                <a:tableStyleId>{073A0DAA-6AF3-43AB-8588-CEC1D06C72B9}</a:tableStyleId>
              </a:tblPr>
              <a:tblGrid>
                <a:gridCol w="2286000">
                  <a:extLst>
                    <a:ext uri="{9D8B030D-6E8A-4147-A177-3AD203B41FA5}">
                      <a16:colId xmlns:a16="http://schemas.microsoft.com/office/drawing/2014/main" val="1299107133"/>
                    </a:ext>
                  </a:extLst>
                </a:gridCol>
                <a:gridCol w="2362200">
                  <a:extLst>
                    <a:ext uri="{9D8B030D-6E8A-4147-A177-3AD203B41FA5}">
                      <a16:colId xmlns:a16="http://schemas.microsoft.com/office/drawing/2014/main" val="454968202"/>
                    </a:ext>
                  </a:extLst>
                </a:gridCol>
                <a:gridCol w="2362200">
                  <a:extLst>
                    <a:ext uri="{9D8B030D-6E8A-4147-A177-3AD203B41FA5}">
                      <a16:colId xmlns:a16="http://schemas.microsoft.com/office/drawing/2014/main" val="1306790294"/>
                    </a:ext>
                  </a:extLst>
                </a:gridCol>
                <a:gridCol w="2133600">
                  <a:extLst>
                    <a:ext uri="{9D8B030D-6E8A-4147-A177-3AD203B41FA5}">
                      <a16:colId xmlns:a16="http://schemas.microsoft.com/office/drawing/2014/main" val="908226108"/>
                    </a:ext>
                  </a:extLst>
                </a:gridCol>
              </a:tblGrid>
              <a:tr h="391426">
                <a:tc>
                  <a:txBody>
                    <a:bodyPr/>
                    <a:lstStyle/>
                    <a:p>
                      <a:r>
                        <a:rPr lang="en-US" dirty="0"/>
                        <a:t>Matthew </a:t>
                      </a:r>
                    </a:p>
                  </a:txBody>
                  <a:tcPr/>
                </a:tc>
                <a:tc>
                  <a:txBody>
                    <a:bodyPr/>
                    <a:lstStyle/>
                    <a:p>
                      <a:r>
                        <a:rPr lang="en-US" dirty="0"/>
                        <a:t>Mark</a:t>
                      </a:r>
                    </a:p>
                  </a:txBody>
                  <a:tcPr/>
                </a:tc>
                <a:tc>
                  <a:txBody>
                    <a:bodyPr/>
                    <a:lstStyle/>
                    <a:p>
                      <a:r>
                        <a:rPr lang="en-US" dirty="0"/>
                        <a:t>Luke </a:t>
                      </a:r>
                    </a:p>
                  </a:txBody>
                  <a:tcPr/>
                </a:tc>
                <a:tc>
                  <a:txBody>
                    <a:bodyPr/>
                    <a:lstStyle/>
                    <a:p>
                      <a:r>
                        <a:rPr lang="en-US" dirty="0"/>
                        <a:t>John</a:t>
                      </a:r>
                    </a:p>
                  </a:txBody>
                  <a:tcPr/>
                </a:tc>
                <a:extLst>
                  <a:ext uri="{0D108BD9-81ED-4DB2-BD59-A6C34878D82A}">
                    <a16:rowId xmlns:a16="http://schemas.microsoft.com/office/drawing/2014/main" val="1714069702"/>
                  </a:ext>
                </a:extLst>
              </a:tr>
              <a:tr h="6466574">
                <a:tc>
                  <a:txBody>
                    <a:bodyPr/>
                    <a:lstStyle/>
                    <a:p>
                      <a:r>
                        <a:rPr lang="en-US" dirty="0"/>
                        <a:t>Matthew addressed his account primarily to the Jews.  He often speaks about the kingdom of heaven and applies Old Testament prophecies to different events affirming “that it might be fulfilled which was spoken.”  Matthew begins his account identifying Jesus as the “son of David, the son of Abraham,” a lineage that was essential for the Jews to prove He is the true Messiah who has promised to come.  Matthew characterizes Jesus  as Israel’s “King”</a:t>
                      </a:r>
                    </a:p>
                  </a:txBody>
                  <a:tcPr>
                    <a:solidFill>
                      <a:schemeClr val="bg1">
                        <a:lumMod val="85000"/>
                      </a:schemeClr>
                    </a:solidFill>
                  </a:tcPr>
                </a:tc>
                <a:tc>
                  <a:txBody>
                    <a:bodyPr/>
                    <a:lstStyle/>
                    <a:p>
                      <a:r>
                        <a:rPr lang="en-US" dirty="0"/>
                        <a:t>Mark addressed his account primarily to the Romans.  Gentiles would have been unfamiliar with the Old Testament, thus a different approach was essential for them.  Rome was the capital of a world empire, and its citizens were a people who understood power and authority.  Mark is distinctively the Gospel of what Jesus did as he records many of the miracles of Jesus which proved His superhuman power. Mark characterizes Jesus  as Jehovah’s “Servant.”</a:t>
                      </a:r>
                    </a:p>
                  </a:txBody>
                  <a:tcPr>
                    <a:solidFill>
                      <a:schemeClr val="bg1">
                        <a:lumMod val="85000"/>
                      </a:schemeClr>
                    </a:solidFill>
                  </a:tcPr>
                </a:tc>
                <a:tc>
                  <a:txBody>
                    <a:bodyPr/>
                    <a:lstStyle/>
                    <a:p>
                      <a:r>
                        <a:rPr lang="en-US" dirty="0"/>
                        <a:t>Luke addressed his account primarily to the Greeks.  Greek civilization represented culture, philosophy, wisdom, and education.  In order to appeal to this mind Luke wrote the most complete and orderly account of the life of Christ.  Whereas Matthew traced the lineage of Jesus only to Abraham, Luke traced it to Adam in presenting Christ as a world-wide Savior who lived upon the earth as the Son of Man  as well as the Son of God.  In Luke He is the perfect “Man.”</a:t>
                      </a:r>
                    </a:p>
                  </a:txBody>
                  <a:tcPr>
                    <a:solidFill>
                      <a:schemeClr val="bg1">
                        <a:lumMod val="85000"/>
                      </a:schemeClr>
                    </a:solidFill>
                  </a:tcPr>
                </a:tc>
                <a:tc>
                  <a:txBody>
                    <a:bodyPr/>
                    <a:lstStyle/>
                    <a:p>
                      <a:r>
                        <a:rPr lang="en-US" dirty="0"/>
                        <a:t>John’s account is often called the “Universal Gospel” because it is written in a manner that challenges both Jew or Gentile to believe in Jesus and be saved or to reject Him and perish.  He gave no human genealogy but began with the affirmation that He is “God” (John 1:1-3).  This account then closes with the stated purpose for its writing: “that ye might believe” (John 20:31).   In John He is “deity.”  </a:t>
                      </a:r>
                    </a:p>
                  </a:txBody>
                  <a:tcPr>
                    <a:solidFill>
                      <a:srgbClr val="FFFF00"/>
                    </a:solidFill>
                  </a:tcPr>
                </a:tc>
                <a:extLst>
                  <a:ext uri="{0D108BD9-81ED-4DB2-BD59-A6C34878D82A}">
                    <a16:rowId xmlns:a16="http://schemas.microsoft.com/office/drawing/2014/main" val="3968236181"/>
                  </a:ext>
                </a:extLst>
              </a:tr>
            </a:tbl>
          </a:graphicData>
        </a:graphic>
      </p:graphicFrame>
    </p:spTree>
    <p:extLst>
      <p:ext uri="{BB962C8B-B14F-4D97-AF65-F5344CB8AC3E}">
        <p14:creationId xmlns:p14="http://schemas.microsoft.com/office/powerpoint/2010/main" val="2122300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E0EB8-D600-D345-B0B2-09B15A4C47F7}"/>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A81B7DF0-EB74-2D46-8183-41FFC38D9B20}"/>
              </a:ext>
            </a:extLst>
          </p:cNvPr>
          <p:cNvSpPr>
            <a:spLocks noGrp="1"/>
          </p:cNvSpPr>
          <p:nvPr>
            <p:ph idx="1"/>
          </p:nvPr>
        </p:nvSpPr>
        <p:spPr>
          <a:xfrm>
            <a:off x="304800" y="1600200"/>
            <a:ext cx="8610600" cy="4800601"/>
          </a:xfrm>
        </p:spPr>
        <p:txBody>
          <a:bodyPr>
            <a:normAutofit/>
          </a:bodyPr>
          <a:lstStyle/>
          <a:p>
            <a:pPr marL="118872" indent="0">
              <a:buNone/>
            </a:pPr>
            <a:r>
              <a:rPr lang="en-US" sz="2000" dirty="0"/>
              <a:t>“The Gospel of John stands unique among the four accounts of the Life of Christ.  Matthew, Mark, and Luke are often called the “Synoptic Gospels” (i.e., “seen together”) because they can so easily be paralleled in outlining  the chronological details of His life.  However, John deals more with the doctrinal question of who Jesus is.  For example, instead of describing His physical birth, John declares He was from the beginning”</a:t>
            </a:r>
            <a:r>
              <a:rPr lang="en-US" sz="1600" dirty="0"/>
              <a:t>---- Robert Harkrider, </a:t>
            </a:r>
            <a:r>
              <a:rPr lang="en-US" sz="1600" b="1" dirty="0"/>
              <a:t>Workbook Commentary on John</a:t>
            </a:r>
            <a:r>
              <a:rPr lang="en-US" sz="1600" dirty="0"/>
              <a:t>, </a:t>
            </a:r>
            <a:r>
              <a:rPr lang="en-US" sz="1600" i="1" dirty="0"/>
              <a:t>page iv.  </a:t>
            </a:r>
          </a:p>
          <a:p>
            <a:pPr marL="118872" indent="0">
              <a:buNone/>
            </a:pPr>
            <a:endParaRPr lang="en-US" sz="2000" i="1" dirty="0"/>
          </a:p>
          <a:p>
            <a:pPr marL="118872" indent="0">
              <a:buNone/>
            </a:pPr>
            <a:r>
              <a:rPr lang="en-US" sz="2000" i="1" dirty="0"/>
              <a:t>“</a:t>
            </a:r>
            <a:r>
              <a:rPr lang="en-US" sz="2000" dirty="0"/>
              <a:t>Genesis 1 described as God’s first creation, John’s theme is God’s new creation (1:1-2).  Like the first, the second is not carried out by some subordinate being.  It is brought about through the agency of the </a:t>
            </a:r>
            <a:r>
              <a:rPr lang="en-US" sz="2000" i="1" dirty="0"/>
              <a:t>Logos</a:t>
            </a:r>
            <a:r>
              <a:rPr lang="en-US" sz="2000" dirty="0"/>
              <a:t>, the very Word of God.  There is continuity with the old creation.  This means that He (Christ) was before all else…There never was a time when the Word was not.  There never was a thing which did not depend on Him for its very existence….the Word continually was.” </a:t>
            </a:r>
            <a:r>
              <a:rPr lang="en-US" sz="1600" i="1" dirty="0"/>
              <a:t>--- </a:t>
            </a:r>
            <a:r>
              <a:rPr lang="en-US" sz="1600" dirty="0"/>
              <a:t>Leon Morris</a:t>
            </a:r>
            <a:r>
              <a:rPr lang="en-US" sz="1600" i="1" dirty="0"/>
              <a:t>, </a:t>
            </a:r>
            <a:r>
              <a:rPr lang="en-US" sz="1600" b="1" dirty="0"/>
              <a:t>The Gospel According to John</a:t>
            </a:r>
            <a:r>
              <a:rPr lang="en-US" sz="1600" dirty="0"/>
              <a:t>, </a:t>
            </a:r>
            <a:r>
              <a:rPr lang="en-US" sz="1600" i="1" dirty="0"/>
              <a:t>page 73</a:t>
            </a:r>
          </a:p>
          <a:p>
            <a:pPr marL="118872" indent="0">
              <a:buNone/>
            </a:pPr>
            <a:endParaRPr lang="en-US" sz="2000" i="1" dirty="0"/>
          </a:p>
          <a:p>
            <a:pPr marL="118872" indent="0">
              <a:buNone/>
            </a:pPr>
            <a:endParaRPr lang="en-US" sz="2000" dirty="0"/>
          </a:p>
        </p:txBody>
      </p:sp>
    </p:spTree>
    <p:extLst>
      <p:ext uri="{BB962C8B-B14F-4D97-AF65-F5344CB8AC3E}">
        <p14:creationId xmlns:p14="http://schemas.microsoft.com/office/powerpoint/2010/main" val="40879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3492</TotalTime>
  <Words>6939</Words>
  <Application>Microsoft Macintosh PowerPoint</Application>
  <PresentationFormat>On-screen Show (4:3)</PresentationFormat>
  <Paragraphs>550</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Abadi MT Condensed Extra Bold</vt:lpstr>
      <vt:lpstr>Aharoni</vt:lpstr>
      <vt:lpstr>Arial</vt:lpstr>
      <vt:lpstr>Arial Black</vt:lpstr>
      <vt:lpstr>Calibri</vt:lpstr>
      <vt:lpstr>Corbel</vt:lpstr>
      <vt:lpstr>Wingdings</vt:lpstr>
      <vt:lpstr>Wingdings 2</vt:lpstr>
      <vt:lpstr>Wingdings 3</vt:lpstr>
      <vt:lpstr>Module</vt:lpstr>
      <vt:lpstr>Symphony of the Scriptures</vt:lpstr>
      <vt:lpstr>John</vt:lpstr>
      <vt:lpstr>PowerPoint Presentation</vt:lpstr>
      <vt:lpstr>PowerPoint Presentation</vt:lpstr>
      <vt:lpstr>PowerPoint Presentation</vt:lpstr>
      <vt:lpstr>About the New Testament  “Canon”</vt:lpstr>
      <vt:lpstr>PowerPoint Presentation</vt:lpstr>
      <vt:lpstr>PowerPoint Presentation</vt:lpstr>
      <vt:lpstr>Introduction</vt:lpstr>
      <vt:lpstr>Regarding Deity</vt:lpstr>
      <vt:lpstr>Regarding Deity --- Hailey</vt:lpstr>
      <vt:lpstr>  Who wrote the book?  </vt:lpstr>
      <vt:lpstr>  Where are we?  </vt:lpstr>
      <vt:lpstr>  Why is John so important?  </vt:lpstr>
      <vt:lpstr>  What’s the point?</vt:lpstr>
      <vt:lpstr>  How do I apply?</vt:lpstr>
      <vt:lpstr>Theme - John 20:30-31</vt:lpstr>
      <vt:lpstr>The Seven “I Am’s” of Jesus found in John </vt:lpstr>
      <vt:lpstr>Jesus claims that He was the Son of God</vt:lpstr>
      <vt:lpstr>Seven signs (works) that bear witness of His deity</vt:lpstr>
      <vt:lpstr>Seven signs (works) that bear witness of His deity</vt:lpstr>
      <vt:lpstr>Brief Outline</vt:lpstr>
      <vt:lpstr>PowerPoint Presentation</vt:lpstr>
      <vt:lpstr>The Trial, Crucifixion, and Resurrection of Jesus (Chs. 18-21)</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103</cp:revision>
  <cp:lastPrinted>2022-03-06T13:27:53Z</cp:lastPrinted>
  <dcterms:created xsi:type="dcterms:W3CDTF">2010-11-07T11:38:16Z</dcterms:created>
  <dcterms:modified xsi:type="dcterms:W3CDTF">2022-12-26T07:49:53Z</dcterms:modified>
</cp:coreProperties>
</file>